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49" autoAdjust="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645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645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45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40397042-8AD7-475C-882C-827FE8DBB73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489E58-7E83-4A6E-9442-804DBCE7C963}" type="datetimeFigureOut">
              <a:rPr lang="en-US" smtClean="0"/>
              <a:t>3/4/2009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C7739B-3ADD-458A-B027-71AD7417B58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C7739B-3ADD-458A-B027-71AD7417B581}"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1730375"/>
            <a:ext cx="5029200" cy="2559050"/>
          </a:xfrm>
        </p:spPr>
        <p:txBody>
          <a:bodyPr/>
          <a:lstStyle>
            <a:lvl1pPr>
              <a:defRPr sz="5400"/>
            </a:lvl1pPr>
          </a:lstStyle>
          <a:p>
            <a:r>
              <a:rPr lang="en-US"/>
              <a:t>Click to edit Master title style</a:t>
            </a:r>
          </a:p>
        </p:txBody>
      </p:sp>
      <p:sp>
        <p:nvSpPr>
          <p:cNvPr id="3075" name="Rectangle 3"/>
          <p:cNvSpPr>
            <a:spLocks noGrp="1" noChangeArrowheads="1"/>
          </p:cNvSpPr>
          <p:nvPr>
            <p:ph type="subTitle" idx="1"/>
          </p:nvPr>
        </p:nvSpPr>
        <p:spPr>
          <a:xfrm>
            <a:off x="2286000" y="4191000"/>
            <a:ext cx="5029200" cy="1190625"/>
          </a:xfrm>
        </p:spPr>
        <p:txBody>
          <a:bodyPr/>
          <a:lstStyle>
            <a:lvl1pPr marL="0" indent="0" algn="ctr">
              <a:buFontTx/>
              <a:buNone/>
              <a:defRPr sz="3600"/>
            </a:lvl1pPr>
          </a:lstStyle>
          <a:p>
            <a:r>
              <a:rPr lang="en-US"/>
              <a:t>Click to edit Master subtitle style</a:t>
            </a:r>
          </a:p>
        </p:txBody>
      </p:sp>
      <p:sp>
        <p:nvSpPr>
          <p:cNvPr id="3076" name="Rectangle 4"/>
          <p:cNvSpPr>
            <a:spLocks noGrp="1" noChangeArrowheads="1"/>
          </p:cNvSpPr>
          <p:nvPr>
            <p:ph type="dt" sz="half" idx="2"/>
          </p:nvPr>
        </p:nvSpPr>
        <p:spPr>
          <a:xfrm>
            <a:off x="152400" y="6248400"/>
            <a:ext cx="1828800" cy="457200"/>
          </a:xfrm>
        </p:spPr>
        <p:txBody>
          <a:bodyPr/>
          <a:lstStyle>
            <a:lvl1pPr>
              <a:defRPr/>
            </a:lvl1pPr>
          </a:lstStyle>
          <a:p>
            <a:endParaRPr lang="en-US"/>
          </a:p>
        </p:txBody>
      </p:sp>
      <p:sp>
        <p:nvSpPr>
          <p:cNvPr id="3077" name="Rectangle 5"/>
          <p:cNvSpPr>
            <a:spLocks noGrp="1" noChangeArrowheads="1"/>
          </p:cNvSpPr>
          <p:nvPr>
            <p:ph type="ftr" sz="quarter" idx="3"/>
          </p:nvPr>
        </p:nvSpPr>
        <p:spPr>
          <a:xfrm>
            <a:off x="2209800" y="6248400"/>
            <a:ext cx="3048000" cy="457200"/>
          </a:xfrm>
        </p:spPr>
        <p:txBody>
          <a:bodyPr/>
          <a:lstStyle>
            <a:lvl1pPr>
              <a:defRPr/>
            </a:lvl1pPr>
          </a:lstStyle>
          <a:p>
            <a:endParaRPr lang="en-US"/>
          </a:p>
        </p:txBody>
      </p:sp>
      <p:sp>
        <p:nvSpPr>
          <p:cNvPr id="3078" name="Rectangle 6"/>
          <p:cNvSpPr>
            <a:spLocks noGrp="1" noChangeArrowheads="1"/>
          </p:cNvSpPr>
          <p:nvPr>
            <p:ph type="sldNum" sz="quarter" idx="4"/>
          </p:nvPr>
        </p:nvSpPr>
        <p:spPr>
          <a:xfrm>
            <a:off x="5410200" y="6248400"/>
            <a:ext cx="1752600" cy="457200"/>
          </a:xfrm>
        </p:spPr>
        <p:txBody>
          <a:bodyPr/>
          <a:lstStyle>
            <a:lvl1pPr>
              <a:defRPr/>
            </a:lvl1pPr>
          </a:lstStyle>
          <a:p>
            <a:fld id="{DD42CEBA-5E03-4A34-979D-09F973C7839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E4CAF1-B3E9-4780-918A-7DD90EF4DD7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228600"/>
            <a:ext cx="17145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228600"/>
            <a:ext cx="49911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763A70-995F-4311-84A0-FB03C92615B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B01B81-46EA-4716-BDAC-8F144D3D5BA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9FC01E5-BECC-4D19-8A30-6BC1D2317E7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752600"/>
            <a:ext cx="3352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752600"/>
            <a:ext cx="3352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0FE72FC-F452-4CD7-907D-CF52A31BB00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17CFE18-F761-40E0-BAD3-7BE81BC1B11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DA1A6E2-B0D1-4FD4-96AE-FF43A65401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77184A2-B432-43BF-B69E-6D934B955FF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EB6AB6-54B9-4502-9510-A95EF7D180F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AC03AC-C526-473B-A6ED-9B5FFC982EA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52600" y="228600"/>
            <a:ext cx="68580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752600" y="1752600"/>
            <a:ext cx="68580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62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1"/>
            </a:lvl1pPr>
          </a:lstStyle>
          <a:p>
            <a:endParaRPr lang="en-US"/>
          </a:p>
        </p:txBody>
      </p:sp>
      <p:sp>
        <p:nvSpPr>
          <p:cNvPr id="1029" name="Rectangle 5"/>
          <p:cNvSpPr>
            <a:spLocks noGrp="1" noChangeArrowheads="1"/>
          </p:cNvSpPr>
          <p:nvPr>
            <p:ph type="ftr" sz="quarter" idx="3"/>
          </p:nvPr>
        </p:nvSpPr>
        <p:spPr bwMode="auto">
          <a:xfrm>
            <a:off x="1752600" y="6248400"/>
            <a:ext cx="4572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1"/>
            </a:lvl1pPr>
          </a:lstStyle>
          <a:p>
            <a:endParaRPr lang="en-US"/>
          </a:p>
        </p:txBody>
      </p:sp>
      <p:sp>
        <p:nvSpPr>
          <p:cNvPr id="1030" name="Rectangle 6"/>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1"/>
            </a:lvl1pPr>
          </a:lstStyle>
          <a:p>
            <a:fld id="{EB262721-8A9D-468B-A8C1-69DADF120AE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000">
          <a:solidFill>
            <a:schemeClr val="tx2"/>
          </a:solidFill>
          <a:latin typeface="+mj-lt"/>
          <a:ea typeface="+mj-ea"/>
          <a:cs typeface="+mj-cs"/>
        </a:defRPr>
      </a:lvl1pPr>
      <a:lvl2pPr algn="ctr" rtl="0" fontAlgn="base">
        <a:spcBef>
          <a:spcPct val="0"/>
        </a:spcBef>
        <a:spcAft>
          <a:spcPct val="0"/>
        </a:spcAft>
        <a:defRPr sz="4000">
          <a:solidFill>
            <a:schemeClr val="tx2"/>
          </a:solidFill>
          <a:latin typeface="Arial Black" pitchFamily="34" charset="0"/>
        </a:defRPr>
      </a:lvl2pPr>
      <a:lvl3pPr algn="ctr" rtl="0" fontAlgn="base">
        <a:spcBef>
          <a:spcPct val="0"/>
        </a:spcBef>
        <a:spcAft>
          <a:spcPct val="0"/>
        </a:spcAft>
        <a:defRPr sz="4000">
          <a:solidFill>
            <a:schemeClr val="tx2"/>
          </a:solidFill>
          <a:latin typeface="Arial Black" pitchFamily="34" charset="0"/>
        </a:defRPr>
      </a:lvl3pPr>
      <a:lvl4pPr algn="ctr" rtl="0" fontAlgn="base">
        <a:spcBef>
          <a:spcPct val="0"/>
        </a:spcBef>
        <a:spcAft>
          <a:spcPct val="0"/>
        </a:spcAft>
        <a:defRPr sz="4000">
          <a:solidFill>
            <a:schemeClr val="tx2"/>
          </a:solidFill>
          <a:latin typeface="Arial Black" pitchFamily="34" charset="0"/>
        </a:defRPr>
      </a:lvl4pPr>
      <a:lvl5pPr algn="ctr" rtl="0" fontAlgn="base">
        <a:spcBef>
          <a:spcPct val="0"/>
        </a:spcBef>
        <a:spcAft>
          <a:spcPct val="0"/>
        </a:spcAft>
        <a:defRPr sz="4000">
          <a:solidFill>
            <a:schemeClr val="tx2"/>
          </a:solidFill>
          <a:latin typeface="Arial Black" pitchFamily="34" charset="0"/>
        </a:defRPr>
      </a:lvl5pPr>
      <a:lvl6pPr marL="457200" algn="ctr" rtl="0" fontAlgn="base">
        <a:spcBef>
          <a:spcPct val="0"/>
        </a:spcBef>
        <a:spcAft>
          <a:spcPct val="0"/>
        </a:spcAft>
        <a:defRPr sz="4000">
          <a:solidFill>
            <a:schemeClr val="tx2"/>
          </a:solidFill>
          <a:latin typeface="Arial Black" pitchFamily="34" charset="0"/>
        </a:defRPr>
      </a:lvl6pPr>
      <a:lvl7pPr marL="914400" algn="ctr" rtl="0" fontAlgn="base">
        <a:spcBef>
          <a:spcPct val="0"/>
        </a:spcBef>
        <a:spcAft>
          <a:spcPct val="0"/>
        </a:spcAft>
        <a:defRPr sz="4000">
          <a:solidFill>
            <a:schemeClr val="tx2"/>
          </a:solidFill>
          <a:latin typeface="Arial Black" pitchFamily="34" charset="0"/>
        </a:defRPr>
      </a:lvl7pPr>
      <a:lvl8pPr marL="1371600" algn="ctr" rtl="0" fontAlgn="base">
        <a:spcBef>
          <a:spcPct val="0"/>
        </a:spcBef>
        <a:spcAft>
          <a:spcPct val="0"/>
        </a:spcAft>
        <a:defRPr sz="4000">
          <a:solidFill>
            <a:schemeClr val="tx2"/>
          </a:solidFill>
          <a:latin typeface="Arial Black" pitchFamily="34" charset="0"/>
        </a:defRPr>
      </a:lvl8pPr>
      <a:lvl9pPr marL="1828800" algn="ctr" rtl="0" fontAlgn="base">
        <a:spcBef>
          <a:spcPct val="0"/>
        </a:spcBef>
        <a:spcAft>
          <a:spcPct val="0"/>
        </a:spcAft>
        <a:defRPr sz="4000">
          <a:solidFill>
            <a:schemeClr val="tx2"/>
          </a:solidFill>
          <a:latin typeface="Arial Black"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286000" y="990600"/>
            <a:ext cx="5029200" cy="3298825"/>
          </a:xfrm>
        </p:spPr>
        <p:txBody>
          <a:bodyPr/>
          <a:lstStyle/>
          <a:p>
            <a:r>
              <a:rPr lang="en-US" sz="4800" b="1"/>
              <a:t>STRATEGIC PLANNING</a:t>
            </a:r>
            <a:br>
              <a:rPr lang="en-US" sz="4800" b="1"/>
            </a:br>
            <a:r>
              <a:rPr lang="en-US" sz="4800" b="1"/>
              <a:t>FOR</a:t>
            </a:r>
            <a:br>
              <a:rPr lang="en-US" sz="4800" b="1"/>
            </a:br>
            <a:r>
              <a:rPr lang="en-US" sz="4800" b="1"/>
              <a:t>HIGHER EDUCATION</a:t>
            </a:r>
          </a:p>
        </p:txBody>
      </p:sp>
      <p:sp>
        <p:nvSpPr>
          <p:cNvPr id="22531" name="Rectangle 3"/>
          <p:cNvSpPr>
            <a:spLocks noGrp="1" noChangeArrowheads="1"/>
          </p:cNvSpPr>
          <p:nvPr>
            <p:ph type="subTitle" idx="1"/>
          </p:nvPr>
        </p:nvSpPr>
        <p:spPr>
          <a:xfrm>
            <a:off x="2286000" y="4648200"/>
            <a:ext cx="5029200" cy="1190625"/>
          </a:xfrm>
        </p:spPr>
        <p:txBody>
          <a:bodyPr/>
          <a:lstStyle/>
          <a:p>
            <a:pPr>
              <a:lnSpc>
                <a:spcPct val="80000"/>
              </a:lnSpc>
            </a:pPr>
            <a:r>
              <a:rPr lang="en-US" sz="1000" b="1"/>
              <a:t>by</a:t>
            </a:r>
          </a:p>
          <a:p>
            <a:pPr>
              <a:lnSpc>
                <a:spcPct val="80000"/>
              </a:lnSpc>
            </a:pPr>
            <a:r>
              <a:rPr lang="en-US" sz="1000" b="1"/>
              <a:t>R. HENRY MIGLIORE, PH.D.</a:t>
            </a:r>
          </a:p>
          <a:p>
            <a:pPr>
              <a:lnSpc>
                <a:spcPct val="80000"/>
              </a:lnSpc>
            </a:pPr>
            <a:r>
              <a:rPr lang="en-US" sz="1000" b="1"/>
              <a:t>Professor Emeritus</a:t>
            </a:r>
          </a:p>
          <a:p>
            <a:pPr>
              <a:lnSpc>
                <a:spcPct val="80000"/>
              </a:lnSpc>
            </a:pPr>
            <a:r>
              <a:rPr lang="en-US" sz="1000" b="1"/>
              <a:t>Northeastern State University</a:t>
            </a:r>
          </a:p>
          <a:p>
            <a:pPr>
              <a:lnSpc>
                <a:spcPct val="80000"/>
              </a:lnSpc>
            </a:pPr>
            <a:r>
              <a:rPr lang="en-US" sz="1000" b="1"/>
              <a:t>Broken Arrow, Oklahoma</a:t>
            </a:r>
          </a:p>
          <a:p>
            <a:pPr>
              <a:lnSpc>
                <a:spcPct val="80000"/>
              </a:lnSpc>
            </a:pPr>
            <a:r>
              <a:rPr lang="en-US" sz="1000" b="1"/>
              <a:t>President, Managing for Success</a:t>
            </a:r>
          </a:p>
          <a:p>
            <a:pPr>
              <a:lnSpc>
                <a:spcPct val="80000"/>
              </a:lnSpc>
            </a:pPr>
            <a:r>
              <a:rPr lang="en-US" sz="1000" b="1"/>
              <a:t>Jenks, Oklahoma </a:t>
            </a:r>
          </a:p>
        </p:txBody>
      </p:sp>
    </p:spTree>
  </p:cSld>
  <p:clrMapOvr>
    <a:masterClrMapping/>
  </p:clrMapOvr>
  <p:transition spd="med">
    <p:sndAc>
      <p:stSnd>
        <p:snd r:embed="rId3" name="laser.wav" builtIn="1"/>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fade">
                                      <p:cBhvr>
                                        <p:cTn id="7" dur="2000"/>
                                        <p:tgtEl>
                                          <p:spTgt spid="225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531"/>
                                        </p:tgtEl>
                                        <p:attrNameLst>
                                          <p:attrName>style.visibility</p:attrName>
                                        </p:attrNameLst>
                                      </p:cBhvr>
                                      <p:to>
                                        <p:strVal val="visible"/>
                                      </p:to>
                                    </p:set>
                                    <p:animEffect transition="in" filter="fade">
                                      <p:cBhvr>
                                        <p:cTn id="10" dur="20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l"/>
            <a:r>
              <a:rPr lang="en-US" sz="2400" i="1"/>
              <a:t>List the strengths and weaknesses of your management and planning systems:</a:t>
            </a:r>
          </a:p>
        </p:txBody>
      </p:sp>
      <p:sp>
        <p:nvSpPr>
          <p:cNvPr id="31747" name="Rectangle 3"/>
          <p:cNvSpPr>
            <a:spLocks noGrp="1" noChangeArrowheads="1"/>
          </p:cNvSpPr>
          <p:nvPr>
            <p:ph type="body" idx="1"/>
          </p:nvPr>
        </p:nvSpPr>
        <p:spPr/>
        <p:txBody>
          <a:bodyPr/>
          <a:lstStyle/>
          <a:p>
            <a:r>
              <a:rPr lang="en-US"/>
              <a:t>Strengths </a:t>
            </a:r>
          </a:p>
          <a:p>
            <a:endParaRPr lang="en-US"/>
          </a:p>
          <a:p>
            <a:endParaRPr lang="en-US"/>
          </a:p>
          <a:p>
            <a:endParaRPr lang="en-US"/>
          </a:p>
          <a:p>
            <a:r>
              <a:rPr lang="en-US"/>
              <a:t> Weaknesses </a:t>
            </a:r>
          </a:p>
        </p:txBody>
      </p:sp>
      <p:pic>
        <p:nvPicPr>
          <p:cNvPr id="31748" name="Picture 4" descr="MCj03045330000[1]"/>
          <p:cNvPicPr>
            <a:picLocks noChangeAspect="1" noChangeArrowheads="1"/>
          </p:cNvPicPr>
          <p:nvPr/>
        </p:nvPicPr>
        <p:blipFill>
          <a:blip r:embed="rId2"/>
          <a:srcRect/>
          <a:stretch>
            <a:fillRect/>
          </a:stretch>
        </p:blipFill>
        <p:spPr bwMode="auto">
          <a:xfrm>
            <a:off x="4114800" y="1981200"/>
            <a:ext cx="1858963" cy="1754188"/>
          </a:xfrm>
          <a:prstGeom prst="rect">
            <a:avLst/>
          </a:prstGeom>
          <a:noFill/>
        </p:spPr>
      </p:pic>
      <p:pic>
        <p:nvPicPr>
          <p:cNvPr id="31749" name="Picture 5" descr="MCj00787520000[1]"/>
          <p:cNvPicPr>
            <a:picLocks noChangeAspect="1" noChangeArrowheads="1"/>
          </p:cNvPicPr>
          <p:nvPr/>
        </p:nvPicPr>
        <p:blipFill>
          <a:blip r:embed="rId3"/>
          <a:srcRect/>
          <a:stretch>
            <a:fillRect/>
          </a:stretch>
        </p:blipFill>
        <p:spPr bwMode="auto">
          <a:xfrm>
            <a:off x="4495800" y="4800600"/>
            <a:ext cx="1290638" cy="1235075"/>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2000"/>
                                        <p:tgtEl>
                                          <p:spTgt spid="3174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747"/>
                                        </p:tgtEl>
                                        <p:attrNameLst>
                                          <p:attrName>style.visibility</p:attrName>
                                        </p:attrNameLst>
                                      </p:cBhvr>
                                      <p:to>
                                        <p:strVal val="visible"/>
                                      </p:to>
                                    </p:set>
                                    <p:animEffect transition="in" filter="fade">
                                      <p:cBhvr>
                                        <p:cTn id="10" dur="20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3600"/>
              <a:t>FINANCIAL RESOURCES (pp. 112-113) </a:t>
            </a:r>
          </a:p>
        </p:txBody>
      </p:sp>
      <p:sp>
        <p:nvSpPr>
          <p:cNvPr id="32771" name="Rectangle 3"/>
          <p:cNvSpPr>
            <a:spLocks noGrp="1" noChangeArrowheads="1"/>
          </p:cNvSpPr>
          <p:nvPr>
            <p:ph type="body" idx="1"/>
          </p:nvPr>
        </p:nvSpPr>
        <p:spPr/>
        <p:txBody>
          <a:bodyPr/>
          <a:lstStyle/>
          <a:p>
            <a:pPr marL="609600" indent="-609600">
              <a:lnSpc>
                <a:spcPct val="90000"/>
              </a:lnSpc>
            </a:pPr>
            <a:r>
              <a:rPr lang="en-US" sz="1800" i="1"/>
              <a:t>Use these questions to help you prepare your strengths and weaknesses list.</a:t>
            </a:r>
          </a:p>
          <a:p>
            <a:pPr marL="990600" lvl="1" indent="-533400">
              <a:lnSpc>
                <a:spcPct val="90000"/>
              </a:lnSpc>
            </a:pPr>
            <a:endParaRPr lang="en-US" sz="2000"/>
          </a:p>
          <a:p>
            <a:pPr marL="990600" lvl="1" indent="-533400">
              <a:lnSpc>
                <a:spcPct val="90000"/>
              </a:lnSpc>
            </a:pPr>
            <a:r>
              <a:rPr lang="en-US" sz="2000"/>
              <a:t>Describe the current financial situation of your institution. </a:t>
            </a:r>
          </a:p>
          <a:p>
            <a:pPr marL="990600" lvl="1" indent="-533400">
              <a:lnSpc>
                <a:spcPct val="90000"/>
              </a:lnSpc>
            </a:pPr>
            <a:r>
              <a:rPr lang="en-US" sz="2000"/>
              <a:t>Do you have regular financial statements prepared?  (How complete are they, are they accurate, are they distributed on a timely basis to everyone having approval authority for an account?)</a:t>
            </a:r>
          </a:p>
          <a:p>
            <a:pPr marL="990600" lvl="1" indent="-533400">
              <a:lnSpc>
                <a:spcPct val="90000"/>
              </a:lnSpc>
            </a:pPr>
            <a:r>
              <a:rPr lang="en-US" sz="2000"/>
              <a:t>What tools would be beneficial in the analysis (year to date, comparison to a year ago, trends, debt analysis, income analysis, expenditure analysis, comparison to budget)?</a:t>
            </a:r>
            <a:endParaRPr lang="en-US" sz="1800"/>
          </a:p>
          <a:p>
            <a:pPr marL="990600" lvl="1" indent="-533400">
              <a:lnSpc>
                <a:spcPct val="90000"/>
              </a:lnSpc>
            </a:pPr>
            <a:endParaRPr lang="en-US" sz="18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2000"/>
                                        <p:tgtEl>
                                          <p:spTgt spid="3277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771"/>
                                        </p:tgtEl>
                                        <p:attrNameLst>
                                          <p:attrName>style.visibility</p:attrName>
                                        </p:attrNameLst>
                                      </p:cBhvr>
                                      <p:to>
                                        <p:strVal val="visible"/>
                                      </p:to>
                                    </p:set>
                                    <p:animEffect transition="in" filter="fade">
                                      <p:cBhvr>
                                        <p:cTn id="10" dur="2000"/>
                                        <p:tgtEl>
                                          <p:spTgt spid="3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600"/>
              <a:t>FINANCIAL RESOURCES (pp. 112-113)</a:t>
            </a:r>
          </a:p>
        </p:txBody>
      </p:sp>
      <p:sp>
        <p:nvSpPr>
          <p:cNvPr id="33795" name="Rectangle 3"/>
          <p:cNvSpPr>
            <a:spLocks noGrp="1" noChangeArrowheads="1"/>
          </p:cNvSpPr>
          <p:nvPr>
            <p:ph type="body" idx="1"/>
          </p:nvPr>
        </p:nvSpPr>
        <p:spPr/>
        <p:txBody>
          <a:bodyPr/>
          <a:lstStyle/>
          <a:p>
            <a:r>
              <a:rPr lang="en-US" sz="2400"/>
              <a:t>Are there pro forma statements for revenue centers, such as each department/school?</a:t>
            </a:r>
          </a:p>
          <a:p>
            <a:pPr>
              <a:buFontTx/>
              <a:buNone/>
            </a:pPr>
            <a:r>
              <a:rPr lang="en-US" sz="2400"/>
              <a:t> </a:t>
            </a:r>
          </a:p>
          <a:p>
            <a:r>
              <a:rPr lang="en-US" sz="2400"/>
              <a:t>What tools would be beneficial in the analysis (year to date, comparison to a year ago, trends, debt analysis, income analysis, expenditure analysis, comparison to budget?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2000"/>
                                        <p:tgtEl>
                                          <p:spTgt spid="337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795"/>
                                        </p:tgtEl>
                                        <p:attrNameLst>
                                          <p:attrName>style.visibility</p:attrName>
                                        </p:attrNameLst>
                                      </p:cBhvr>
                                      <p:to>
                                        <p:strVal val="visible"/>
                                      </p:to>
                                    </p:set>
                                    <p:animEffect transition="in" filter="fade">
                                      <p:cBhvr>
                                        <p:cTn id="10" dur="20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600"/>
              <a:t>FINANCIAL RESOURCES (pp. 112-113)</a:t>
            </a:r>
          </a:p>
        </p:txBody>
      </p:sp>
      <p:sp>
        <p:nvSpPr>
          <p:cNvPr id="35843" name="Rectangle 3"/>
          <p:cNvSpPr>
            <a:spLocks noGrp="1" noChangeArrowheads="1"/>
          </p:cNvSpPr>
          <p:nvPr>
            <p:ph type="body" idx="1"/>
          </p:nvPr>
        </p:nvSpPr>
        <p:spPr/>
        <p:txBody>
          <a:bodyPr/>
          <a:lstStyle/>
          <a:p>
            <a:r>
              <a:rPr lang="en-US" i="1"/>
              <a:t>Now list the strengths and weaknesses of your financial resources:</a:t>
            </a:r>
          </a:p>
          <a:p>
            <a:r>
              <a:rPr lang="en-US" i="1"/>
              <a:t>Strengths </a:t>
            </a:r>
            <a:r>
              <a:rPr lang="en-US"/>
              <a:t> </a:t>
            </a:r>
          </a:p>
          <a:p>
            <a:endParaRPr lang="en-US"/>
          </a:p>
          <a:p>
            <a:endParaRPr lang="en-US"/>
          </a:p>
          <a:p>
            <a:r>
              <a:rPr lang="en-US"/>
              <a:t>Weaknesses</a:t>
            </a:r>
          </a:p>
        </p:txBody>
      </p:sp>
      <p:pic>
        <p:nvPicPr>
          <p:cNvPr id="35845" name="Picture 5" descr="MCj00906080000[1]"/>
          <p:cNvPicPr>
            <a:picLocks noChangeAspect="1" noChangeArrowheads="1"/>
          </p:cNvPicPr>
          <p:nvPr/>
        </p:nvPicPr>
        <p:blipFill>
          <a:blip r:embed="rId2"/>
          <a:srcRect/>
          <a:stretch>
            <a:fillRect/>
          </a:stretch>
        </p:blipFill>
        <p:spPr bwMode="auto">
          <a:xfrm>
            <a:off x="4343400" y="3308350"/>
            <a:ext cx="990600" cy="1263650"/>
          </a:xfrm>
          <a:prstGeom prst="rect">
            <a:avLst/>
          </a:prstGeom>
          <a:noFill/>
        </p:spPr>
      </p:pic>
      <p:pic>
        <p:nvPicPr>
          <p:cNvPr id="35846" name="Picture 6" descr="MCj00787520000[1]"/>
          <p:cNvPicPr>
            <a:picLocks noChangeAspect="1" noChangeArrowheads="1"/>
          </p:cNvPicPr>
          <p:nvPr/>
        </p:nvPicPr>
        <p:blipFill>
          <a:blip r:embed="rId3"/>
          <a:srcRect/>
          <a:stretch>
            <a:fillRect/>
          </a:stretch>
        </p:blipFill>
        <p:spPr bwMode="auto">
          <a:xfrm>
            <a:off x="5105400" y="5334000"/>
            <a:ext cx="1214438" cy="116205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fade">
                                      <p:cBhvr>
                                        <p:cTn id="7" dur="2000"/>
                                        <p:tgtEl>
                                          <p:spTgt spid="3584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843"/>
                                        </p:tgtEl>
                                        <p:attrNameLst>
                                          <p:attrName>style.visibility</p:attrName>
                                        </p:attrNameLst>
                                      </p:cBhvr>
                                      <p:to>
                                        <p:strVal val="visible"/>
                                      </p:to>
                                    </p:set>
                                    <p:animEffect transition="in" filter="fade">
                                      <p:cBhvr>
                                        <p:cTn id="10" dur="20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marL="762000" indent="-762000"/>
            <a:r>
              <a:rPr lang="en-US" sz="3600"/>
              <a:t>MARKETING RESOURCES (pp.113-115)</a:t>
            </a:r>
          </a:p>
        </p:txBody>
      </p:sp>
      <p:sp>
        <p:nvSpPr>
          <p:cNvPr id="36867" name="Rectangle 3"/>
          <p:cNvSpPr>
            <a:spLocks noGrp="1" noChangeArrowheads="1"/>
          </p:cNvSpPr>
          <p:nvPr>
            <p:ph type="body" idx="1"/>
          </p:nvPr>
        </p:nvSpPr>
        <p:spPr/>
        <p:txBody>
          <a:bodyPr/>
          <a:lstStyle/>
          <a:p>
            <a:r>
              <a:rPr lang="en-US" sz="2000" i="1"/>
              <a:t>Use these questions to help you prepare your strengths and weaknesses list for the marketing portion of your institution's operation:</a:t>
            </a:r>
          </a:p>
          <a:p>
            <a:pPr lvl="1"/>
            <a:r>
              <a:rPr lang="en-US" sz="2400" i="1"/>
              <a:t>Does your institution have established written marketing policies?</a:t>
            </a:r>
          </a:p>
          <a:p>
            <a:pPr lvl="1"/>
            <a:r>
              <a:rPr lang="en-US" sz="2400" i="1"/>
              <a:t>•  Have you established a written marketing plan outlining what you will and will not do?</a:t>
            </a:r>
          </a:p>
          <a:p>
            <a:pPr lvl="1"/>
            <a:r>
              <a:rPr lang="en-US" sz="2400" i="1"/>
              <a:t>•  Have you identified your potential students in the written marketing plan?</a:t>
            </a:r>
          </a:p>
          <a:p>
            <a:pPr lvl="1"/>
            <a:r>
              <a:rPr lang="en-US" sz="2400" i="1"/>
              <a:t>•  Have you identified your current and potential funding sponsors (beyond tuition)?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2000"/>
                                        <p:tgtEl>
                                          <p:spTgt spid="3686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867"/>
                                        </p:tgtEl>
                                        <p:attrNameLst>
                                          <p:attrName>style.visibility</p:attrName>
                                        </p:attrNameLst>
                                      </p:cBhvr>
                                      <p:to>
                                        <p:strVal val="visible"/>
                                      </p:to>
                                    </p:set>
                                    <p:animEffect transition="in" filter="fade">
                                      <p:cBhvr>
                                        <p:cTn id="10" dur="2000"/>
                                        <p:tgtEl>
                                          <p:spTgt spid="36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z="3600"/>
              <a:t>MARKETING RESOURCES</a:t>
            </a:r>
          </a:p>
        </p:txBody>
      </p:sp>
      <p:sp>
        <p:nvSpPr>
          <p:cNvPr id="38915" name="Rectangle 3"/>
          <p:cNvSpPr>
            <a:spLocks noGrp="1" noChangeArrowheads="1"/>
          </p:cNvSpPr>
          <p:nvPr>
            <p:ph type="body" idx="1"/>
          </p:nvPr>
        </p:nvSpPr>
        <p:spPr/>
        <p:txBody>
          <a:bodyPr/>
          <a:lstStyle/>
          <a:p>
            <a:pPr>
              <a:lnSpc>
                <a:spcPct val="90000"/>
              </a:lnSpc>
            </a:pPr>
            <a:r>
              <a:rPr lang="en-US" i="1"/>
              <a:t>Now list the strengths and weaknesses of your marketing resources:</a:t>
            </a:r>
          </a:p>
          <a:p>
            <a:pPr>
              <a:lnSpc>
                <a:spcPct val="90000"/>
              </a:lnSpc>
            </a:pPr>
            <a:r>
              <a:rPr lang="en-US" i="1"/>
              <a:t>Strengths</a:t>
            </a:r>
          </a:p>
          <a:p>
            <a:pPr>
              <a:lnSpc>
                <a:spcPct val="90000"/>
              </a:lnSpc>
            </a:pPr>
            <a:endParaRPr lang="en-US" i="1"/>
          </a:p>
          <a:p>
            <a:pPr>
              <a:lnSpc>
                <a:spcPct val="90000"/>
              </a:lnSpc>
            </a:pPr>
            <a:endParaRPr lang="en-US" i="1"/>
          </a:p>
          <a:p>
            <a:pPr>
              <a:lnSpc>
                <a:spcPct val="90000"/>
              </a:lnSpc>
            </a:pPr>
            <a:endParaRPr lang="en-US" i="1"/>
          </a:p>
          <a:p>
            <a:pPr>
              <a:lnSpc>
                <a:spcPct val="90000"/>
              </a:lnSpc>
            </a:pPr>
            <a:r>
              <a:rPr lang="en-US" i="1"/>
              <a:t>Weaknesses</a:t>
            </a:r>
            <a:r>
              <a:rPr lang="en-US"/>
              <a:t> </a:t>
            </a:r>
          </a:p>
        </p:txBody>
      </p:sp>
      <p:pic>
        <p:nvPicPr>
          <p:cNvPr id="38917" name="Picture 5" descr="MMj03364080000[1]"/>
          <p:cNvPicPr>
            <a:picLocks noChangeAspect="1" noChangeArrowheads="1" noCrop="1"/>
          </p:cNvPicPr>
          <p:nvPr/>
        </p:nvPicPr>
        <p:blipFill>
          <a:blip r:embed="rId2"/>
          <a:srcRect/>
          <a:stretch>
            <a:fillRect/>
          </a:stretch>
        </p:blipFill>
        <p:spPr bwMode="auto">
          <a:xfrm>
            <a:off x="4419600" y="3657600"/>
            <a:ext cx="1028700" cy="1028700"/>
          </a:xfrm>
          <a:prstGeom prst="rect">
            <a:avLst/>
          </a:prstGeom>
          <a:noFill/>
        </p:spPr>
      </p:pic>
      <p:pic>
        <p:nvPicPr>
          <p:cNvPr id="38918" name="Picture 6" descr="MCj00787520000[1]"/>
          <p:cNvPicPr>
            <a:picLocks noChangeAspect="1" noChangeArrowheads="1"/>
          </p:cNvPicPr>
          <p:nvPr/>
        </p:nvPicPr>
        <p:blipFill>
          <a:blip r:embed="rId3"/>
          <a:srcRect/>
          <a:stretch>
            <a:fillRect/>
          </a:stretch>
        </p:blipFill>
        <p:spPr bwMode="auto">
          <a:xfrm>
            <a:off x="5562600" y="5029200"/>
            <a:ext cx="1062038" cy="101600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2000"/>
                                        <p:tgtEl>
                                          <p:spTgt spid="389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8915"/>
                                        </p:tgtEl>
                                        <p:attrNameLst>
                                          <p:attrName>style.visibility</p:attrName>
                                        </p:attrNameLst>
                                      </p:cBhvr>
                                      <p:to>
                                        <p:strVal val="visible"/>
                                      </p:to>
                                    </p:set>
                                    <p:animEffect transition="in" filter="fade">
                                      <p:cBhvr>
                                        <p:cTn id="10" dur="20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marL="762000" indent="-762000"/>
            <a:r>
              <a:rPr lang="en-US" sz="3600"/>
              <a:t>OPERATIONS OR SERVICES RESOURCES (pp. 116-117)</a:t>
            </a:r>
          </a:p>
        </p:txBody>
      </p:sp>
      <p:sp>
        <p:nvSpPr>
          <p:cNvPr id="39939" name="Rectangle 3"/>
          <p:cNvSpPr>
            <a:spLocks noGrp="1" noChangeArrowheads="1"/>
          </p:cNvSpPr>
          <p:nvPr>
            <p:ph type="body" idx="1"/>
          </p:nvPr>
        </p:nvSpPr>
        <p:spPr/>
        <p:txBody>
          <a:bodyPr/>
          <a:lstStyle/>
          <a:p>
            <a:r>
              <a:rPr lang="en-US" sz="1800" i="1"/>
              <a:t>Use these questions to help you prepare your strengths and weaknesses list for the operations or services portion of the institution:</a:t>
            </a:r>
          </a:p>
          <a:p>
            <a:pPr lvl="1"/>
            <a:endParaRPr lang="en-US" sz="2000" i="1"/>
          </a:p>
          <a:p>
            <a:pPr lvl="1"/>
            <a:r>
              <a:rPr lang="en-US" sz="2000" i="1"/>
              <a:t>What are your operations capacities?  (How many students can your institution accommodate.  What is an acceptable rate of use?)</a:t>
            </a:r>
          </a:p>
          <a:p>
            <a:pPr lvl="1"/>
            <a:r>
              <a:rPr lang="en-US" sz="2000" i="1"/>
              <a:t>What is the age and condition of your facilities?</a:t>
            </a:r>
            <a:r>
              <a:rPr lang="en-US" sz="2000"/>
              <a:t> </a:t>
            </a:r>
          </a:p>
          <a:p>
            <a:pPr lvl="1"/>
            <a:r>
              <a:rPr lang="en-US" sz="2000"/>
              <a:t>What is the age and serviceability of existing equipment (including computers)? </a:t>
            </a:r>
          </a:p>
          <a:p>
            <a:pPr lvl="1"/>
            <a:r>
              <a:rPr lang="en-US" sz="2000"/>
              <a:t>What quality control systems are in place?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939"/>
                                        </p:tgtEl>
                                        <p:attrNameLst>
                                          <p:attrName>style.visibility</p:attrName>
                                        </p:attrNameLst>
                                      </p:cBhvr>
                                      <p:to>
                                        <p:strVal val="visible"/>
                                      </p:to>
                                    </p:set>
                                    <p:animEffect transition="in" filter="fade">
                                      <p:cBhvr>
                                        <p:cTn id="10" dur="2000"/>
                                        <p:tgtEl>
                                          <p:spTgt spid="39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3600"/>
              <a:t>OPERATIONS OR SERVICES RESOURCES</a:t>
            </a:r>
          </a:p>
        </p:txBody>
      </p:sp>
      <p:sp>
        <p:nvSpPr>
          <p:cNvPr id="40963" name="Rectangle 3"/>
          <p:cNvSpPr>
            <a:spLocks noGrp="1" noChangeArrowheads="1"/>
          </p:cNvSpPr>
          <p:nvPr>
            <p:ph type="body" idx="1"/>
          </p:nvPr>
        </p:nvSpPr>
        <p:spPr/>
        <p:txBody>
          <a:bodyPr/>
          <a:lstStyle/>
          <a:p>
            <a:r>
              <a:rPr lang="en-US" i="1"/>
              <a:t>Now list the strengths and weaknesses of your operations or services resources:</a:t>
            </a:r>
          </a:p>
          <a:p>
            <a:pPr lvl="1"/>
            <a:r>
              <a:rPr lang="en-US" i="1"/>
              <a:t>Strengths</a:t>
            </a:r>
          </a:p>
          <a:p>
            <a:pPr lvl="1"/>
            <a:endParaRPr lang="en-US" i="1"/>
          </a:p>
          <a:p>
            <a:pPr lvl="1"/>
            <a:endParaRPr lang="en-US" i="1"/>
          </a:p>
          <a:p>
            <a:pPr lvl="1"/>
            <a:r>
              <a:rPr lang="en-US" i="1"/>
              <a:t>Weaknesses</a:t>
            </a:r>
          </a:p>
        </p:txBody>
      </p:sp>
      <p:pic>
        <p:nvPicPr>
          <p:cNvPr id="40965" name="Picture 5" descr="MCj03206480000[1]"/>
          <p:cNvPicPr>
            <a:picLocks noChangeAspect="1" noChangeArrowheads="1"/>
          </p:cNvPicPr>
          <p:nvPr/>
        </p:nvPicPr>
        <p:blipFill>
          <a:blip r:embed="rId2"/>
          <a:srcRect/>
          <a:stretch>
            <a:fillRect/>
          </a:stretch>
        </p:blipFill>
        <p:spPr bwMode="auto">
          <a:xfrm>
            <a:off x="4572000" y="3581400"/>
            <a:ext cx="795338" cy="912813"/>
          </a:xfrm>
          <a:prstGeom prst="rect">
            <a:avLst/>
          </a:prstGeom>
          <a:noFill/>
        </p:spPr>
      </p:pic>
      <p:pic>
        <p:nvPicPr>
          <p:cNvPr id="40966" name="Picture 6" descr="MCj00787520000[1]"/>
          <p:cNvPicPr>
            <a:picLocks noChangeAspect="1" noChangeArrowheads="1"/>
          </p:cNvPicPr>
          <p:nvPr/>
        </p:nvPicPr>
        <p:blipFill>
          <a:blip r:embed="rId3"/>
          <a:srcRect/>
          <a:stretch>
            <a:fillRect/>
          </a:stretch>
        </p:blipFill>
        <p:spPr bwMode="auto">
          <a:xfrm>
            <a:off x="5181600" y="5029200"/>
            <a:ext cx="1062038" cy="101600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fade">
                                      <p:cBhvr>
                                        <p:cTn id="7" dur="2000"/>
                                        <p:tgtEl>
                                          <p:spTgt spid="4096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0963"/>
                                        </p:tgtEl>
                                        <p:attrNameLst>
                                          <p:attrName>style.visibility</p:attrName>
                                        </p:attrNameLst>
                                      </p:cBhvr>
                                      <p:to>
                                        <p:strVal val="visible"/>
                                      </p:to>
                                    </p:set>
                                    <p:animEffect transition="in" filter="fade">
                                      <p:cBhvr>
                                        <p:cTn id="10" dur="20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3600"/>
              <a:t>OPERATIONS OR SERVICES RESOURCES</a:t>
            </a:r>
          </a:p>
        </p:txBody>
      </p:sp>
      <p:sp>
        <p:nvSpPr>
          <p:cNvPr id="41987" name="Rectangle 3"/>
          <p:cNvSpPr>
            <a:spLocks noGrp="1" noChangeArrowheads="1"/>
          </p:cNvSpPr>
          <p:nvPr>
            <p:ph type="body" idx="1"/>
          </p:nvPr>
        </p:nvSpPr>
        <p:spPr/>
        <p:txBody>
          <a:bodyPr/>
          <a:lstStyle/>
          <a:p>
            <a:pPr lvl="1">
              <a:buFontTx/>
              <a:buNone/>
            </a:pPr>
            <a:r>
              <a:rPr lang="en-US" i="1"/>
              <a:t>Next, evaluate your internal analysis:</a:t>
            </a:r>
          </a:p>
          <a:p>
            <a:pPr lvl="1"/>
            <a:endParaRPr lang="en-US" sz="2400" i="1"/>
          </a:p>
          <a:p>
            <a:pPr lvl="1"/>
            <a:r>
              <a:rPr lang="en-US" sz="2400" i="1"/>
              <a:t>How many students is your institution currently serving?  (How does this compare to a year ago, a term ago, three years ago?)</a:t>
            </a:r>
          </a:p>
          <a:p>
            <a:pPr lvl="1"/>
            <a:endParaRPr lang="en-US" sz="2400" i="1"/>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2000"/>
                                        <p:tgtEl>
                                          <p:spTgt spid="4198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1987"/>
                                        </p:tgtEl>
                                        <p:attrNameLst>
                                          <p:attrName>style.visibility</p:attrName>
                                        </p:attrNameLst>
                                      </p:cBhvr>
                                      <p:to>
                                        <p:strVal val="visible"/>
                                      </p:to>
                                    </p:set>
                                    <p:animEffect transition="in" filter="fade">
                                      <p:cBhvr>
                                        <p:cTn id="10" dur="20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2800" b="1"/>
              <a:t>DEVELOPMENT OF ASSUMPTIONS </a:t>
            </a:r>
            <a:r>
              <a:rPr lang="en-US" sz="2800"/>
              <a:t>(pp.117-118)</a:t>
            </a:r>
            <a:r>
              <a:rPr lang="en-US" sz="3600"/>
              <a:t> </a:t>
            </a:r>
          </a:p>
        </p:txBody>
      </p:sp>
      <p:sp>
        <p:nvSpPr>
          <p:cNvPr id="43011" name="Rectangle 3"/>
          <p:cNvSpPr>
            <a:spLocks noGrp="1" noChangeArrowheads="1"/>
          </p:cNvSpPr>
          <p:nvPr>
            <p:ph type="body" idx="1"/>
          </p:nvPr>
        </p:nvSpPr>
        <p:spPr/>
        <p:txBody>
          <a:bodyPr/>
          <a:lstStyle/>
          <a:p>
            <a:r>
              <a:rPr lang="en-US" sz="2800" i="1"/>
              <a:t>Based on your responses to this point, list the major assumptions on which you can base your strategic plan.</a:t>
            </a:r>
          </a:p>
          <a:p>
            <a:endParaRPr lang="en-US" sz="2800" i="1"/>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fade">
                                      <p:cBhvr>
                                        <p:cTn id="7" dur="2000"/>
                                        <p:tgtEl>
                                          <p:spTgt spid="430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011"/>
                                        </p:tgtEl>
                                        <p:attrNameLst>
                                          <p:attrName>style.visibility</p:attrName>
                                        </p:attrNameLst>
                                      </p:cBhvr>
                                      <p:to>
                                        <p:strVal val="visible"/>
                                      </p:to>
                                    </p:set>
                                    <p:animEffect transition="in" filter="fade">
                                      <p:cBhvr>
                                        <p:cTn id="10" dur="2000"/>
                                        <p:tgtEl>
                                          <p:spTgt spid="4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3600" b="1"/>
              <a:t>STRATEGIC PLANNING</a:t>
            </a:r>
            <a:br>
              <a:rPr lang="en-US" sz="3600" b="1"/>
            </a:br>
            <a:r>
              <a:rPr lang="en-US" sz="3600" b="1"/>
              <a:t>FOR</a:t>
            </a:r>
            <a:br>
              <a:rPr lang="en-US" sz="3600" b="1"/>
            </a:br>
            <a:r>
              <a:rPr lang="en-US" sz="3600" b="1"/>
              <a:t>HIGHER EDUCATION</a:t>
            </a:r>
          </a:p>
        </p:txBody>
      </p:sp>
      <p:sp>
        <p:nvSpPr>
          <p:cNvPr id="24579" name="Rectangle 3"/>
          <p:cNvSpPr>
            <a:spLocks noGrp="1" noChangeArrowheads="1"/>
          </p:cNvSpPr>
          <p:nvPr>
            <p:ph type="body" idx="1"/>
          </p:nvPr>
        </p:nvSpPr>
        <p:spPr/>
        <p:txBody>
          <a:bodyPr/>
          <a:lstStyle/>
          <a:p>
            <a:r>
              <a:rPr lang="en-US" sz="2800"/>
              <a:t>The following slides are based on the book </a:t>
            </a:r>
            <a:r>
              <a:rPr lang="en-US" sz="2800" i="1"/>
              <a:t>Strategic Planning for Private Higher Education</a:t>
            </a:r>
            <a:r>
              <a:rPr lang="en-US" sz="2800"/>
              <a:t> (The Haworth Press, 1997).  </a:t>
            </a:r>
          </a:p>
          <a:p>
            <a:r>
              <a:rPr lang="en-US" sz="2800"/>
              <a:t>By completing the tasks that follow, you will help your institution develop a strategic plan.</a:t>
            </a:r>
          </a:p>
          <a:p>
            <a:r>
              <a:rPr lang="en-US" sz="2800"/>
              <a:t> Page numbers in parentheses refer to this book.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fade">
                                      <p:cBhvr>
                                        <p:cTn id="7" dur="2000"/>
                                        <p:tgtEl>
                                          <p:spTgt spid="2457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579"/>
                                        </p:tgtEl>
                                        <p:attrNameLst>
                                          <p:attrName>style.visibility</p:attrName>
                                        </p:attrNameLst>
                                      </p:cBhvr>
                                      <p:to>
                                        <p:strVal val="visible"/>
                                      </p:to>
                                    </p:set>
                                    <p:animEffect transition="in" filter="fade">
                                      <p:cBhvr>
                                        <p:cTn id="10" dur="2000"/>
                                        <p:tgtEl>
                                          <p:spTgt spid="24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2400" b="1"/>
              <a:t>WORKSHEET FOR WRITING VISION STATEMENTS FOR YOUR UNIT</a:t>
            </a:r>
            <a:r>
              <a:rPr lang="en-US"/>
              <a:t> </a:t>
            </a:r>
          </a:p>
        </p:txBody>
      </p:sp>
      <p:sp>
        <p:nvSpPr>
          <p:cNvPr id="44035" name="Rectangle 3"/>
          <p:cNvSpPr>
            <a:spLocks noGrp="1" noChangeArrowheads="1"/>
          </p:cNvSpPr>
          <p:nvPr>
            <p:ph type="body" idx="1"/>
          </p:nvPr>
        </p:nvSpPr>
        <p:spPr/>
        <p:txBody>
          <a:bodyPr/>
          <a:lstStyle/>
          <a:p>
            <a:pPr>
              <a:lnSpc>
                <a:spcPct val="80000"/>
              </a:lnSpc>
            </a:pPr>
            <a:r>
              <a:rPr lang="en-US" sz="1600" b="1"/>
              <a:t>Our model book, </a:t>
            </a:r>
            <a:r>
              <a:rPr lang="en-US" sz="1600" b="1" i="1"/>
              <a:t>Strategic Planning for Private Higher Education</a:t>
            </a:r>
            <a:r>
              <a:rPr lang="en-US" sz="1600" b="1"/>
              <a:t>, introduces the concept of vision statements as follows:</a:t>
            </a:r>
          </a:p>
          <a:p>
            <a:pPr>
              <a:lnSpc>
                <a:spcPct val="80000"/>
              </a:lnSpc>
            </a:pPr>
            <a:endParaRPr lang="en-US" sz="1600"/>
          </a:p>
          <a:p>
            <a:pPr>
              <a:lnSpc>
                <a:spcPct val="80000"/>
              </a:lnSpc>
            </a:pPr>
            <a:r>
              <a:rPr lang="en-US" sz="1400"/>
              <a:t>The vision for an institution is a collection of what the institution might be someday if the dreams and aspirations of those in leadership positions were to reach fruition. The vision might include alternative paths the institution might follow and thus not be internally consistent.  The vision might include things that few if any of the leaders think will really come to pass in the way in which it is described today. That might be because of changing technology or changing laws that make it difficult, if not impossible, to have a very clear view of what the details in that part of the vision might be.</a:t>
            </a:r>
          </a:p>
          <a:p>
            <a:pPr>
              <a:lnSpc>
                <a:spcPct val="80000"/>
              </a:lnSpc>
            </a:pPr>
            <a:r>
              <a:rPr lang="en-US" sz="1400"/>
              <a:t>	A vision might be developed through use of the brainstorming technique. A vision can include contributions of what a number of different people think.  Some of the ideas produced through such a process might overlap or even conflict.  The vision statement will need to deal with issues of conflict but does not have to include hard and fast decisions about these issues.  (pp. 51-52)</a:t>
            </a:r>
          </a:p>
          <a:p>
            <a:pPr>
              <a:lnSpc>
                <a:spcPct val="80000"/>
              </a:lnSpc>
            </a:pPr>
            <a:endParaRPr lang="en-US" sz="1600" b="1" i="1"/>
          </a:p>
          <a:p>
            <a:pPr>
              <a:lnSpc>
                <a:spcPct val="80000"/>
              </a:lnSpc>
            </a:pPr>
            <a:r>
              <a:rPr lang="en-US" sz="1600" b="1" i="1"/>
              <a:t>Based on the above description from the text, write vision statements for your institution</a:t>
            </a:r>
            <a:r>
              <a:rPr lang="en-US" sz="1600" b="1"/>
              <a: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fade">
                                      <p:cBhvr>
                                        <p:cTn id="7" dur="2000"/>
                                        <p:tgtEl>
                                          <p:spTgt spid="440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4035"/>
                                        </p:tgtEl>
                                        <p:attrNameLst>
                                          <p:attrName>style.visibility</p:attrName>
                                        </p:attrNameLst>
                                      </p:cBhvr>
                                      <p:to>
                                        <p:strVal val="visible"/>
                                      </p:to>
                                    </p:set>
                                    <p:animEffect transition="in" filter="fade">
                                      <p:cBhvr>
                                        <p:cTn id="10" dur="2000"/>
                                        <p:tgtEl>
                                          <p:spTgt spid="44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2400" b="1"/>
              <a:t>ESTABLISHING OBJECTIVES AND KEY RESULT AREAS</a:t>
            </a:r>
            <a:r>
              <a:rPr lang="en-US" sz="2400"/>
              <a:t> (pp. 119-147)</a:t>
            </a:r>
          </a:p>
        </p:txBody>
      </p:sp>
      <p:sp>
        <p:nvSpPr>
          <p:cNvPr id="45059" name="Rectangle 3"/>
          <p:cNvSpPr>
            <a:spLocks noGrp="1" noChangeArrowheads="1"/>
          </p:cNvSpPr>
          <p:nvPr>
            <p:ph type="body" idx="1"/>
          </p:nvPr>
        </p:nvSpPr>
        <p:spPr/>
        <p:txBody>
          <a:bodyPr/>
          <a:lstStyle/>
          <a:p>
            <a:pPr>
              <a:lnSpc>
                <a:spcPct val="90000"/>
              </a:lnSpc>
            </a:pPr>
            <a:r>
              <a:rPr lang="en-US" sz="2000"/>
              <a:t>For this exercise we will use the following terms as defined in the book </a:t>
            </a:r>
            <a:r>
              <a:rPr lang="en-US" sz="2000" i="1"/>
              <a:t>Strategic Planning for Private Higher Education</a:t>
            </a:r>
            <a:r>
              <a:rPr lang="en-US" sz="2000"/>
              <a:t>:  </a:t>
            </a:r>
          </a:p>
          <a:p>
            <a:pPr lvl="1">
              <a:lnSpc>
                <a:spcPct val="90000"/>
              </a:lnSpc>
            </a:pPr>
            <a:r>
              <a:rPr lang="en-US" sz="1800"/>
              <a:t>"'Key Result Areas' are an institution's general topic of action in its strategic plan; within each Key Result Area, there are 'objectives'—the specific areas of action—and 'strategies'—the detailed activities that implement those areas of action" (p. 120). </a:t>
            </a:r>
          </a:p>
          <a:p>
            <a:pPr>
              <a:lnSpc>
                <a:spcPct val="90000"/>
              </a:lnSpc>
            </a:pPr>
            <a:r>
              <a:rPr lang="en-US" sz="2000"/>
              <a:t>Further explanation</a:t>
            </a:r>
            <a:r>
              <a:rPr lang="en-US" sz="2800"/>
              <a:t> </a:t>
            </a:r>
            <a:r>
              <a:rPr lang="en-US" sz="2000"/>
              <a:t>on page 123</a:t>
            </a:r>
          </a:p>
          <a:p>
            <a:pPr>
              <a:lnSpc>
                <a:spcPct val="90000"/>
              </a:lnSpc>
            </a:pPr>
            <a:endParaRPr lang="en-US" sz="2000" i="1"/>
          </a:p>
          <a:p>
            <a:pPr>
              <a:lnSpc>
                <a:spcPct val="90000"/>
              </a:lnSpc>
            </a:pPr>
            <a:r>
              <a:rPr lang="en-US" sz="2000" i="1"/>
              <a:t>Development of Organizational Objectives</a:t>
            </a:r>
            <a:r>
              <a:rPr lang="en-US" sz="2000"/>
              <a:t> page 120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fade">
                                      <p:cBhvr>
                                        <p:cTn id="7" dur="2000"/>
                                        <p:tgtEl>
                                          <p:spTgt spid="450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5059"/>
                                        </p:tgtEl>
                                        <p:attrNameLst>
                                          <p:attrName>style.visibility</p:attrName>
                                        </p:attrNameLst>
                                      </p:cBhvr>
                                      <p:to>
                                        <p:strVal val="visible"/>
                                      </p:to>
                                    </p:set>
                                    <p:animEffect transition="in" filter="fade">
                                      <p:cBhvr>
                                        <p:cTn id="10" dur="2000"/>
                                        <p:tgtEl>
                                          <p:spTgt spid="4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2800" b="1"/>
              <a:t>OBJECTIVES WORKSHEETS </a:t>
            </a:r>
            <a:r>
              <a:rPr lang="en-US" sz="2800"/>
              <a:t>(pp. 144-147)</a:t>
            </a:r>
          </a:p>
        </p:txBody>
      </p:sp>
      <p:sp>
        <p:nvSpPr>
          <p:cNvPr id="46083" name="Rectangle 3"/>
          <p:cNvSpPr>
            <a:spLocks noGrp="1" noChangeArrowheads="1"/>
          </p:cNvSpPr>
          <p:nvPr>
            <p:ph type="body" idx="1"/>
          </p:nvPr>
        </p:nvSpPr>
        <p:spPr/>
        <p:txBody>
          <a:bodyPr/>
          <a:lstStyle/>
          <a:p>
            <a:pPr marL="609600" indent="-609600">
              <a:lnSpc>
                <a:spcPct val="80000"/>
              </a:lnSpc>
              <a:buFontTx/>
              <a:buNone/>
            </a:pPr>
            <a:r>
              <a:rPr lang="en-US" sz="2000" i="1"/>
              <a:t>It would be to your advantage to read, at a minimum,</a:t>
            </a:r>
          </a:p>
          <a:p>
            <a:pPr marL="609600" indent="-609600">
              <a:lnSpc>
                <a:spcPct val="80000"/>
              </a:lnSpc>
              <a:buFontTx/>
              <a:buNone/>
            </a:pPr>
            <a:r>
              <a:rPr lang="en-US" sz="2000" i="1"/>
              <a:t>	pages 126-143 before completing the following Objectives Worksheet.</a:t>
            </a:r>
          </a:p>
          <a:p>
            <a:pPr marL="609600" indent="-609600">
              <a:lnSpc>
                <a:spcPct val="80000"/>
              </a:lnSpc>
            </a:pPr>
            <a:r>
              <a:rPr lang="en-US" sz="1800" b="1" i="1"/>
              <a:t>DEVELOPING OBJECTIVES:</a:t>
            </a:r>
          </a:p>
          <a:p>
            <a:pPr marL="609600" indent="-609600">
              <a:lnSpc>
                <a:spcPct val="80000"/>
              </a:lnSpc>
            </a:pPr>
            <a:r>
              <a:rPr lang="en-US" sz="2400" i="1"/>
              <a:t>To what do your institution's objectives need to relate—students, faculty/staff, academic programs, funding, or all four?  What about other Key Result Areas?</a:t>
            </a:r>
          </a:p>
          <a:p>
            <a:pPr marL="609600" indent="-609600">
              <a:lnSpc>
                <a:spcPct val="80000"/>
              </a:lnSpc>
            </a:pPr>
            <a:r>
              <a:rPr lang="en-US" sz="2400" i="1"/>
              <a:t>What needs to happen for your institution's programs to be successful?  In other words, how many people need to enroll, graduate, publish, obtain grants, obtain employment, etc.?  When do you want these things to happen (give specific date)?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fade">
                                      <p:cBhvr>
                                        <p:cTn id="7" dur="2000"/>
                                        <p:tgtEl>
                                          <p:spTgt spid="4608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6083"/>
                                        </p:tgtEl>
                                        <p:attrNameLst>
                                          <p:attrName>style.visibility</p:attrName>
                                        </p:attrNameLst>
                                      </p:cBhvr>
                                      <p:to>
                                        <p:strVal val="visible"/>
                                      </p:to>
                                    </p:set>
                                    <p:animEffect transition="in" filter="fade">
                                      <p:cBhvr>
                                        <p:cTn id="10" dur="2000"/>
                                        <p:tgtEl>
                                          <p:spTgt spid="46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3200" b="1"/>
              <a:t>OBJECTIVES WORKSHEETS</a:t>
            </a:r>
          </a:p>
        </p:txBody>
      </p:sp>
      <p:sp>
        <p:nvSpPr>
          <p:cNvPr id="47107" name="Rectangle 3"/>
          <p:cNvSpPr>
            <a:spLocks noGrp="1" noChangeArrowheads="1"/>
          </p:cNvSpPr>
          <p:nvPr>
            <p:ph type="body" idx="1"/>
          </p:nvPr>
        </p:nvSpPr>
        <p:spPr/>
        <p:txBody>
          <a:bodyPr/>
          <a:lstStyle/>
          <a:p>
            <a:r>
              <a:rPr lang="en-US" i="1"/>
              <a:t>Now write your objectives.  </a:t>
            </a:r>
          </a:p>
          <a:p>
            <a:r>
              <a:rPr lang="en-US" i="1"/>
              <a:t>Use the information developing objectives to write statements of your objectives for each Key Result Area.</a:t>
            </a:r>
          </a:p>
          <a:p>
            <a:pPr>
              <a:buFontTx/>
              <a:buNone/>
            </a:pP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2000"/>
                                        <p:tgtEl>
                                          <p:spTgt spid="4710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7107"/>
                                        </p:tgtEl>
                                        <p:attrNameLst>
                                          <p:attrName>style.visibility</p:attrName>
                                        </p:attrNameLst>
                                      </p:cBhvr>
                                      <p:to>
                                        <p:strVal val="visible"/>
                                      </p:to>
                                    </p:set>
                                    <p:animEffect transition="in" filter="fade">
                                      <p:cBhvr>
                                        <p:cTn id="10" dur="20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3200" b="1"/>
              <a:t>OBJECTIVES WORKSHEETS</a:t>
            </a:r>
          </a:p>
        </p:txBody>
      </p:sp>
      <p:sp>
        <p:nvSpPr>
          <p:cNvPr id="48131" name="Rectangle 3"/>
          <p:cNvSpPr>
            <a:spLocks noGrp="1" noChangeArrowheads="1"/>
          </p:cNvSpPr>
          <p:nvPr>
            <p:ph type="body" idx="1"/>
          </p:nvPr>
        </p:nvSpPr>
        <p:spPr/>
        <p:txBody>
          <a:bodyPr/>
          <a:lstStyle/>
          <a:p>
            <a:pPr marL="609600" indent="-609600">
              <a:lnSpc>
                <a:spcPct val="80000"/>
              </a:lnSpc>
            </a:pPr>
            <a:r>
              <a:rPr lang="en-US" sz="2000" b="1"/>
              <a:t>TESTING OBJECTIVES</a:t>
            </a:r>
            <a:r>
              <a:rPr lang="en-US" sz="2000"/>
              <a:t>:</a:t>
            </a:r>
          </a:p>
          <a:p>
            <a:pPr marL="990600" lvl="1" indent="-533400">
              <a:lnSpc>
                <a:spcPct val="80000"/>
              </a:lnSpc>
            </a:pPr>
            <a:r>
              <a:rPr lang="en-US" sz="2400"/>
              <a:t>Is each statement relevant to the purpose/mission of your institution?</a:t>
            </a:r>
          </a:p>
          <a:p>
            <a:pPr marL="990600" lvl="1" indent="-533400">
              <a:lnSpc>
                <a:spcPct val="80000"/>
              </a:lnSpc>
            </a:pPr>
            <a:r>
              <a:rPr lang="en-US" sz="2400"/>
              <a:t> Does each statement provide a challenge? </a:t>
            </a:r>
          </a:p>
          <a:p>
            <a:pPr marL="990600" lvl="1" indent="-533400">
              <a:lnSpc>
                <a:spcPct val="80000"/>
              </a:lnSpc>
            </a:pPr>
            <a:r>
              <a:rPr lang="en-US" sz="2400"/>
              <a:t>Is each stated in objectively measurable terms?</a:t>
            </a:r>
          </a:p>
          <a:p>
            <a:pPr marL="990600" lvl="1" indent="-533400">
              <a:lnSpc>
                <a:spcPct val="80000"/>
              </a:lnSpc>
            </a:pPr>
            <a:r>
              <a:rPr lang="en-US" sz="2400"/>
              <a:t>Do you have a specific date for completion?</a:t>
            </a:r>
          </a:p>
          <a:p>
            <a:pPr marL="990600" lvl="1" indent="-533400">
              <a:lnSpc>
                <a:spcPct val="80000"/>
              </a:lnSpc>
            </a:pPr>
            <a:r>
              <a:rPr lang="en-US" sz="2400"/>
              <a:t>Does each statement contribute to a balance of activities in line with the institution's strengths and weaknesses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fade">
                                      <p:cBhvr>
                                        <p:cTn id="7" dur="2000"/>
                                        <p:tgtEl>
                                          <p:spTgt spid="481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131"/>
                                        </p:tgtEl>
                                        <p:attrNameLst>
                                          <p:attrName>style.visibility</p:attrName>
                                        </p:attrNameLst>
                                      </p:cBhvr>
                                      <p:to>
                                        <p:strVal val="visible"/>
                                      </p:to>
                                    </p:set>
                                    <p:animEffect transition="in" filter="fade">
                                      <p:cBhvr>
                                        <p:cTn id="10" dur="20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3200" b="1"/>
              <a:t>OBJECTIVES WORKSHEETS</a:t>
            </a:r>
          </a:p>
        </p:txBody>
      </p:sp>
      <p:sp>
        <p:nvSpPr>
          <p:cNvPr id="49155" name="Rectangle 3"/>
          <p:cNvSpPr>
            <a:spLocks noGrp="1" noChangeArrowheads="1"/>
          </p:cNvSpPr>
          <p:nvPr>
            <p:ph type="body" idx="1"/>
          </p:nvPr>
        </p:nvSpPr>
        <p:spPr/>
        <p:txBody>
          <a:bodyPr/>
          <a:lstStyle/>
          <a:p>
            <a:pPr>
              <a:lnSpc>
                <a:spcPct val="80000"/>
              </a:lnSpc>
            </a:pPr>
            <a:r>
              <a:rPr lang="en-US" sz="2800" i="1"/>
              <a:t>Test the institution's objective/goal-setting  process:</a:t>
            </a:r>
          </a:p>
          <a:p>
            <a:pPr lvl="1">
              <a:lnSpc>
                <a:spcPct val="80000"/>
              </a:lnSpc>
            </a:pPr>
            <a:r>
              <a:rPr lang="en-US" sz="2400"/>
              <a:t>Is there a clear process of setting goals and objectives?</a:t>
            </a:r>
          </a:p>
          <a:p>
            <a:pPr lvl="1">
              <a:lnSpc>
                <a:spcPct val="80000"/>
              </a:lnSpc>
            </a:pPr>
            <a:r>
              <a:rPr lang="en-US" sz="2400"/>
              <a:t>What are your institution's goals and objectives for the current planning year?</a:t>
            </a:r>
          </a:p>
          <a:p>
            <a:pPr lvl="1">
              <a:lnSpc>
                <a:spcPct val="80000"/>
              </a:lnSpc>
            </a:pPr>
            <a:r>
              <a:rPr lang="en-US" sz="2400"/>
              <a:t>Is there clear evidence that goals and objectives are written at the institutional level and at the school/college/department level?</a:t>
            </a:r>
          </a:p>
          <a:p>
            <a:pPr lvl="1">
              <a:lnSpc>
                <a:spcPct val="80000"/>
              </a:lnSpc>
            </a:pPr>
            <a:r>
              <a:rPr lang="en-US" sz="2400"/>
              <a:t>Does your institution's goals and objectives have a clear relationship to vision/mission/ purpose?</a:t>
            </a:r>
          </a:p>
          <a:p>
            <a:pPr lvl="1">
              <a:lnSpc>
                <a:spcPct val="80000"/>
              </a:lnSpc>
            </a:pPr>
            <a:endParaRPr lang="en-US" sz="24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2000"/>
                                        <p:tgtEl>
                                          <p:spTgt spid="4915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9155"/>
                                        </p:tgtEl>
                                        <p:attrNameLst>
                                          <p:attrName>style.visibility</p:attrName>
                                        </p:attrNameLst>
                                      </p:cBhvr>
                                      <p:to>
                                        <p:strVal val="visible"/>
                                      </p:to>
                                    </p:set>
                                    <p:animEffect transition="in" filter="fade">
                                      <p:cBhvr>
                                        <p:cTn id="10" dur="2000"/>
                                        <p:tgtEl>
                                          <p:spTgt spid="49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z="2800" b="1"/>
              <a:t>DEVELOPING STRATEGY AND ACTION PLANS</a:t>
            </a:r>
            <a:r>
              <a:rPr lang="en-US" sz="2800"/>
              <a:t> (pp. 149-176)</a:t>
            </a:r>
            <a:r>
              <a:rPr lang="en-US" sz="3600"/>
              <a:t> </a:t>
            </a:r>
          </a:p>
        </p:txBody>
      </p:sp>
      <p:sp>
        <p:nvSpPr>
          <p:cNvPr id="50179" name="Rectangle 3"/>
          <p:cNvSpPr>
            <a:spLocks noGrp="1" noChangeArrowheads="1"/>
          </p:cNvSpPr>
          <p:nvPr>
            <p:ph type="body" idx="1"/>
          </p:nvPr>
        </p:nvSpPr>
        <p:spPr/>
        <p:txBody>
          <a:bodyPr/>
          <a:lstStyle/>
          <a:p>
            <a:r>
              <a:rPr lang="en-US" sz="2000" i="1"/>
              <a:t>The Action Plan places Key Result Areas, Objectives, Strategies, and Action Plans into perspective with each other and helps you develop the interrelationships among plans at each institutional level.  It helps goals come to life with appropriate action</a:t>
            </a:r>
            <a:r>
              <a:rPr lang="en-US" sz="2400" i="1"/>
              <a:t>.</a:t>
            </a:r>
          </a:p>
          <a:p>
            <a:endParaRPr lang="en-US" sz="2000" i="1"/>
          </a:p>
          <a:p>
            <a:r>
              <a:rPr lang="en-US" sz="2000" i="1"/>
              <a:t>It would be to your advantage to read, at a minimum, pages 150-159 and the section entitled "Action (or Operational) Plans" on pages 169-175  before completing the following Strategy Development Worksheet and Action Plan.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fade">
                                      <p:cBhvr>
                                        <p:cTn id="7" dur="2000"/>
                                        <p:tgtEl>
                                          <p:spTgt spid="5017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179"/>
                                        </p:tgtEl>
                                        <p:attrNameLst>
                                          <p:attrName>style.visibility</p:attrName>
                                        </p:attrNameLst>
                                      </p:cBhvr>
                                      <p:to>
                                        <p:strVal val="visible"/>
                                      </p:to>
                                    </p:set>
                                    <p:animEffect transition="in" filter="fade">
                                      <p:cBhvr>
                                        <p:cTn id="10" dur="2000"/>
                                        <p:tgtEl>
                                          <p:spTgt spid="50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3200" b="1"/>
              <a:t>DEVELOPING STRATEGY AND ACTION PLANS</a:t>
            </a:r>
          </a:p>
        </p:txBody>
      </p:sp>
      <p:sp>
        <p:nvSpPr>
          <p:cNvPr id="51203" name="Rectangle 3"/>
          <p:cNvSpPr>
            <a:spLocks noGrp="1" noChangeArrowheads="1"/>
          </p:cNvSpPr>
          <p:nvPr>
            <p:ph type="body" idx="1"/>
          </p:nvPr>
        </p:nvSpPr>
        <p:spPr/>
        <p:txBody>
          <a:bodyPr/>
          <a:lstStyle/>
          <a:p>
            <a:pPr marL="609600" indent="-609600">
              <a:lnSpc>
                <a:spcPct val="80000"/>
              </a:lnSpc>
            </a:pPr>
            <a:r>
              <a:rPr lang="en-US" sz="2400" b="1"/>
              <a:t>STRATEGY DEVELOPMENT WORKSHEETS </a:t>
            </a:r>
            <a:r>
              <a:rPr lang="en-US" sz="2400"/>
              <a:t>(pp. 177-180)</a:t>
            </a:r>
          </a:p>
          <a:p>
            <a:pPr marL="990600" lvl="1" indent="-533400">
              <a:lnSpc>
                <a:spcPct val="80000"/>
              </a:lnSpc>
            </a:pPr>
            <a:endParaRPr lang="en-US" sz="2000"/>
          </a:p>
          <a:p>
            <a:pPr marL="990600" lvl="1" indent="-533400">
              <a:lnSpc>
                <a:spcPct val="80000"/>
              </a:lnSpc>
            </a:pPr>
            <a:r>
              <a:rPr lang="en-US" sz="2000"/>
              <a:t>What are your institution's distinctive competencies? What do you do well that makes you different from similar institutions at other higher education institutions? </a:t>
            </a:r>
          </a:p>
          <a:p>
            <a:pPr marL="990600" lvl="1" indent="-533400">
              <a:lnSpc>
                <a:spcPct val="80000"/>
              </a:lnSpc>
            </a:pPr>
            <a:r>
              <a:rPr lang="en-US" sz="2000"/>
              <a:t>What market segments should you select to match your institution's skills and resources and constituents' needs in those segments? </a:t>
            </a:r>
          </a:p>
          <a:p>
            <a:pPr marL="990600" lvl="1" indent="-533400">
              <a:lnSpc>
                <a:spcPct val="80000"/>
              </a:lnSpc>
            </a:pPr>
            <a:r>
              <a:rPr lang="en-US" sz="2000"/>
              <a:t>Do you have the skills/resources to pursue several segments or should you concentrate on one segment?  Are the financial sponsorship and funding opportunities of that segment large enough to sustain the institution and to allow for growth?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fade">
                                      <p:cBhvr>
                                        <p:cTn id="7" dur="2000"/>
                                        <p:tgtEl>
                                          <p:spTgt spid="5120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03"/>
                                        </p:tgtEl>
                                        <p:attrNameLst>
                                          <p:attrName>style.visibility</p:attrName>
                                        </p:attrNameLst>
                                      </p:cBhvr>
                                      <p:to>
                                        <p:strVal val="visible"/>
                                      </p:to>
                                    </p:set>
                                    <p:animEffect transition="in" filter="fade">
                                      <p:cBhvr>
                                        <p:cTn id="10" dur="20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3200" b="1"/>
              <a:t>DEVELOPING STRATEGY AND ACTION PLANS</a:t>
            </a:r>
          </a:p>
        </p:txBody>
      </p:sp>
      <p:sp>
        <p:nvSpPr>
          <p:cNvPr id="52227" name="Rectangle 3"/>
          <p:cNvSpPr>
            <a:spLocks noGrp="1" noChangeArrowheads="1"/>
          </p:cNvSpPr>
          <p:nvPr>
            <p:ph type="body" idx="1"/>
          </p:nvPr>
        </p:nvSpPr>
        <p:spPr/>
        <p:txBody>
          <a:bodyPr/>
          <a:lstStyle/>
          <a:p>
            <a:pPr marL="609600" indent="-609600"/>
            <a:r>
              <a:rPr lang="en-US" i="1"/>
              <a:t>Develop your positioning statement:</a:t>
            </a:r>
            <a:r>
              <a:rPr lang="en-US"/>
              <a:t> </a:t>
            </a:r>
          </a:p>
          <a:p>
            <a:pPr marL="990600" lvl="1" indent="-533400">
              <a:buFontTx/>
              <a:buAutoNum type="arabicPeriod"/>
            </a:pPr>
            <a:r>
              <a:rPr lang="en-US"/>
              <a:t>Distinctive Competencies </a:t>
            </a:r>
          </a:p>
          <a:p>
            <a:pPr marL="990600" lvl="1" indent="-533400">
              <a:buFontTx/>
              <a:buAutoNum type="arabicPeriod"/>
            </a:pPr>
            <a:r>
              <a:rPr lang="en-US"/>
              <a:t>Client Segments Sought </a:t>
            </a:r>
          </a:p>
          <a:p>
            <a:pPr marL="990600" lvl="1" indent="-533400">
              <a:buFontTx/>
              <a:buAutoNum type="arabicPeriod"/>
            </a:pPr>
            <a:r>
              <a:rPr lang="en-US"/>
              <a:t>Services Offered </a:t>
            </a:r>
          </a:p>
          <a:p>
            <a:pPr marL="990600" lvl="1" indent="-533400">
              <a:buFontTx/>
              <a:buAutoNum type="arabicPeriod"/>
            </a:pPr>
            <a:r>
              <a:rPr lang="en-US"/>
              <a:t>Promotion Orientation </a:t>
            </a:r>
          </a:p>
          <a:p>
            <a:pPr marL="990600" lvl="1" indent="-533400">
              <a:buFontTx/>
              <a:buAutoNum type="arabicPeriod"/>
            </a:pPr>
            <a:r>
              <a:rPr lang="en-US"/>
              <a:t>Financial Support Levels </a:t>
            </a:r>
          </a:p>
          <a:p>
            <a:pPr marL="990600" lvl="1" indent="-533400">
              <a:buFontTx/>
              <a:buAutoNum type="arabicPeriod"/>
            </a:pPr>
            <a:r>
              <a:rPr lang="en-US"/>
              <a:t>Growth Orientation </a:t>
            </a:r>
          </a:p>
          <a:p>
            <a:pPr marL="990600" lvl="1" indent="-533400">
              <a:buFontTx/>
              <a:buAutoNum type="arabicPeriod"/>
            </a:pP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fade">
                                      <p:cBhvr>
                                        <p:cTn id="7" dur="2000"/>
                                        <p:tgtEl>
                                          <p:spTgt spid="52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2227"/>
                                        </p:tgtEl>
                                        <p:attrNameLst>
                                          <p:attrName>style.visibility</p:attrName>
                                        </p:attrNameLst>
                                      </p:cBhvr>
                                      <p:to>
                                        <p:strVal val="visible"/>
                                      </p:to>
                                    </p:set>
                                    <p:animEffect transition="in" filter="fade">
                                      <p:cBhvr>
                                        <p:cTn id="10" dur="2000"/>
                                        <p:tgtEl>
                                          <p:spTgt spid="52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3200" b="1"/>
              <a:t>DEVELOPING STRATEGY AND ACTION PLANS</a:t>
            </a:r>
          </a:p>
        </p:txBody>
      </p:sp>
      <p:sp>
        <p:nvSpPr>
          <p:cNvPr id="53251" name="Rectangle 3"/>
          <p:cNvSpPr>
            <a:spLocks noGrp="1" noChangeArrowheads="1"/>
          </p:cNvSpPr>
          <p:nvPr>
            <p:ph type="body" idx="1"/>
          </p:nvPr>
        </p:nvSpPr>
        <p:spPr/>
        <p:txBody>
          <a:bodyPr/>
          <a:lstStyle/>
          <a:p>
            <a:r>
              <a:rPr lang="en-US" sz="2400" i="1"/>
              <a:t>Develop your overall strategy for each major program (p. 179):</a:t>
            </a:r>
            <a:r>
              <a:rPr lang="en-US"/>
              <a:t> </a:t>
            </a:r>
            <a:endParaRPr lang="en-US" sz="2400" i="1"/>
          </a:p>
          <a:p>
            <a:pPr lvl="1"/>
            <a:r>
              <a:rPr lang="en-US" sz="2000" i="1"/>
              <a:t>Growth </a:t>
            </a:r>
          </a:p>
          <a:p>
            <a:pPr lvl="1"/>
            <a:r>
              <a:rPr lang="en-US" sz="2000" i="1"/>
              <a:t>Stability </a:t>
            </a:r>
          </a:p>
          <a:p>
            <a:pPr lvl="1"/>
            <a:r>
              <a:rPr lang="en-US" sz="2000" i="1"/>
              <a:t>Retrenchment</a:t>
            </a:r>
          </a:p>
          <a:p>
            <a:pPr lvl="2"/>
            <a:r>
              <a:rPr lang="en-US" sz="2000"/>
              <a:t>List Pros and Cons for each</a:t>
            </a:r>
          </a:p>
          <a:p>
            <a:pPr lvl="1"/>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fade">
                                      <p:cBhvr>
                                        <p:cTn id="7" dur="2000"/>
                                        <p:tgtEl>
                                          <p:spTgt spid="532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3251"/>
                                        </p:tgtEl>
                                        <p:attrNameLst>
                                          <p:attrName>style.visibility</p:attrName>
                                        </p:attrNameLst>
                                      </p:cBhvr>
                                      <p:to>
                                        <p:strVal val="visible"/>
                                      </p:to>
                                    </p:set>
                                    <p:animEffect transition="in" filter="fade">
                                      <p:cBhvr>
                                        <p:cTn id="10" dur="2000"/>
                                        <p:tgtEl>
                                          <p:spTgt spid="53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2800" b="1"/>
              <a:t>YOUR PRESENT UNIVERSITY PURPOSE/MISSION STATEMENT</a:t>
            </a:r>
            <a:r>
              <a:rPr lang="en-US" sz="2800"/>
              <a:t> (pp. 51-69)</a:t>
            </a:r>
          </a:p>
        </p:txBody>
      </p:sp>
      <p:sp>
        <p:nvSpPr>
          <p:cNvPr id="25603" name="Rectangle 3"/>
          <p:cNvSpPr>
            <a:spLocks noGrp="1" noChangeArrowheads="1"/>
          </p:cNvSpPr>
          <p:nvPr>
            <p:ph type="body" idx="1"/>
          </p:nvPr>
        </p:nvSpPr>
        <p:spPr/>
        <p:txBody>
          <a:bodyPr/>
          <a:lstStyle/>
          <a:p>
            <a:pPr>
              <a:lnSpc>
                <a:spcPct val="80000"/>
              </a:lnSpc>
            </a:pPr>
            <a:r>
              <a:rPr lang="en-US" sz="1600"/>
              <a:t>Sample university purpose/mission statement</a:t>
            </a:r>
          </a:p>
          <a:p>
            <a:pPr>
              <a:lnSpc>
                <a:spcPct val="80000"/>
              </a:lnSpc>
            </a:pPr>
            <a:endParaRPr lang="en-US" sz="2000" b="1"/>
          </a:p>
          <a:p>
            <a:pPr>
              <a:lnSpc>
                <a:spcPct val="80000"/>
              </a:lnSpc>
            </a:pPr>
            <a:r>
              <a:rPr lang="en-US" sz="2000" b="1"/>
              <a:t>Oklahoma State University</a:t>
            </a:r>
          </a:p>
          <a:p>
            <a:pPr lvl="1">
              <a:lnSpc>
                <a:spcPct val="80000"/>
              </a:lnSpc>
            </a:pPr>
            <a:r>
              <a:rPr lang="en-US" sz="1800"/>
              <a:t>Oklahoma State University is a land-grant university that focuses on people and opportunity, is endowed with a sacred trust:  to develop and transmit knowledge and culture, the light of today, to our students and society, the light of our future.  Our success in this endeavor will require the concerted efforts of OSU faculty, staff, students, alumni, and supporters.  With focus, determination, and mutual respect, we shall make OSU the University of Choice in Oklahoma.  </a:t>
            </a:r>
          </a:p>
          <a:p>
            <a:pPr lvl="1">
              <a:lnSpc>
                <a:spcPct val="80000"/>
              </a:lnSpc>
            </a:pPr>
            <a:r>
              <a:rPr lang="en-US" sz="1800"/>
              <a:t>Our purpose must hold that we commit to excellence in this endeavor.  The citizens of Oklahoma expect nothing less from us, and working together, we shall meet their expectations.  We are the stewards of a cherished institution:  “Oklahoma State—The University of Choice in Oklahoma.”</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603"/>
                                        </p:tgtEl>
                                        <p:attrNameLst>
                                          <p:attrName>style.visibility</p:attrName>
                                        </p:attrNameLst>
                                      </p:cBhvr>
                                      <p:to>
                                        <p:strVal val="visible"/>
                                      </p:to>
                                    </p:set>
                                    <p:animEffect transition="in" filter="fade">
                                      <p:cBhvr>
                                        <p:cTn id="10" dur="20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3600"/>
              <a:t>Performance Potential Matrix </a:t>
            </a:r>
          </a:p>
        </p:txBody>
      </p:sp>
      <p:sp>
        <p:nvSpPr>
          <p:cNvPr id="54275" name="Rectangle 3"/>
          <p:cNvSpPr>
            <a:spLocks noGrp="1" noChangeArrowheads="1"/>
          </p:cNvSpPr>
          <p:nvPr>
            <p:ph type="body" idx="1"/>
          </p:nvPr>
        </p:nvSpPr>
        <p:spPr/>
        <p:txBody>
          <a:bodyPr/>
          <a:lstStyle/>
          <a:p>
            <a:pPr>
              <a:lnSpc>
                <a:spcPct val="80000"/>
              </a:lnSpc>
              <a:buFontTx/>
              <a:buNone/>
            </a:pPr>
            <a:endParaRPr lang="en-US" sz="1800"/>
          </a:p>
          <a:p>
            <a:pPr>
              <a:lnSpc>
                <a:spcPct val="80000"/>
              </a:lnSpc>
              <a:buFontTx/>
              <a:buNone/>
            </a:pPr>
            <a:r>
              <a:rPr lang="en-US" sz="2800"/>
              <a:t>To assist in determining growth stability and retrenchment, use the performance potential matrix.</a:t>
            </a:r>
          </a:p>
          <a:p>
            <a:pPr>
              <a:lnSpc>
                <a:spcPct val="80000"/>
              </a:lnSpc>
              <a:buFontTx/>
              <a:buNone/>
            </a:pPr>
            <a:r>
              <a:rPr lang="en-US" sz="2800"/>
              <a:t>	 </a:t>
            </a:r>
          </a:p>
          <a:p>
            <a:pPr>
              <a:lnSpc>
                <a:spcPct val="80000"/>
              </a:lnSpc>
              <a:buFontTx/>
              <a:buNone/>
            </a:pPr>
            <a:r>
              <a:rPr lang="en-US" sz="2800" i="1"/>
              <a:t>Migliore, R. Henry. (2000). Strategic Planning and Management for the New Millennium, p. 64-68.</a:t>
            </a:r>
          </a:p>
        </p:txBody>
      </p:sp>
    </p:spTree>
  </p:cSld>
  <p:clrMapOvr>
    <a:masterClrMapping/>
  </p:clrMapOvr>
  <p:transition spd="med">
    <p:sndAc>
      <p:stSnd>
        <p:snd r:embed="rId2" name="applause.wav" builtIn="1"/>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fade">
                                      <p:cBhvr>
                                        <p:cTn id="7" dur="2000"/>
                                        <p:tgtEl>
                                          <p:spTgt spid="542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4275"/>
                                        </p:tgtEl>
                                        <p:attrNameLst>
                                          <p:attrName>style.visibility</p:attrName>
                                        </p:attrNameLst>
                                      </p:cBhvr>
                                      <p:to>
                                        <p:strVal val="visible"/>
                                      </p:to>
                                    </p:set>
                                    <p:animEffect transition="in" filter="fade">
                                      <p:cBhvr>
                                        <p:cTn id="10" dur="20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3600" b="1"/>
              <a:t>MISSION STATEMENT WORKSHEET</a:t>
            </a:r>
          </a:p>
        </p:txBody>
      </p:sp>
      <p:sp>
        <p:nvSpPr>
          <p:cNvPr id="26627" name="Rectangle 3"/>
          <p:cNvSpPr>
            <a:spLocks noGrp="1" noChangeArrowheads="1"/>
          </p:cNvSpPr>
          <p:nvPr>
            <p:ph type="body" idx="1"/>
          </p:nvPr>
        </p:nvSpPr>
        <p:spPr/>
        <p:txBody>
          <a:bodyPr/>
          <a:lstStyle/>
          <a:p>
            <a:pPr>
              <a:lnSpc>
                <a:spcPct val="80000"/>
              </a:lnSpc>
            </a:pPr>
            <a:r>
              <a:rPr lang="en-US" sz="2000" i="1"/>
              <a:t>With your institution’s Statement of Purpose and Mission Statement in mind, write a Mission Statement for your unit that indicates your unit’s specific role in fulfilling the institution’s purpose and mission.  </a:t>
            </a:r>
          </a:p>
          <a:p>
            <a:pPr>
              <a:lnSpc>
                <a:spcPct val="80000"/>
              </a:lnSpc>
            </a:pPr>
            <a:endParaRPr lang="en-US" sz="2000" i="1"/>
          </a:p>
          <a:p>
            <a:pPr>
              <a:lnSpc>
                <a:spcPct val="80000"/>
              </a:lnSpc>
            </a:pPr>
            <a:r>
              <a:rPr lang="en-US" sz="2000" i="1"/>
              <a:t>Review your Purpose/Mission Statement to see if changes are appropriate.  </a:t>
            </a:r>
          </a:p>
          <a:p>
            <a:pPr>
              <a:lnSpc>
                <a:spcPct val="80000"/>
              </a:lnSpc>
            </a:pPr>
            <a:endParaRPr lang="en-US" sz="2000" i="1"/>
          </a:p>
          <a:p>
            <a:pPr>
              <a:lnSpc>
                <a:spcPct val="80000"/>
              </a:lnSpc>
            </a:pPr>
            <a:r>
              <a:rPr lang="en-US" sz="2000" i="1"/>
              <a:t>The following list of questions should be helpful.</a:t>
            </a:r>
          </a:p>
          <a:p>
            <a:pPr>
              <a:lnSpc>
                <a:spcPct val="80000"/>
              </a:lnSpc>
            </a:pPr>
            <a:endParaRPr lang="en-US" sz="2000" i="1"/>
          </a:p>
          <a:p>
            <a:pPr>
              <a:lnSpc>
                <a:spcPct val="80000"/>
              </a:lnSpc>
            </a:pPr>
            <a:r>
              <a:rPr lang="en-US" sz="2000" i="1"/>
              <a:t> If your institution has already formulated a Mission Statement, please check it against these questions. </a:t>
            </a:r>
          </a:p>
          <a:p>
            <a:pPr>
              <a:lnSpc>
                <a:spcPct val="80000"/>
              </a:lnSpc>
            </a:pPr>
            <a:r>
              <a:rPr lang="en-US" sz="2000" i="1"/>
              <a:t> </a:t>
            </a:r>
          </a:p>
          <a:p>
            <a:pPr>
              <a:lnSpc>
                <a:spcPct val="80000"/>
              </a:lnSpc>
            </a:pPr>
            <a:r>
              <a:rPr lang="en-US" sz="2000" i="1"/>
              <a:t>A "no" answer to any question probably means the statement should be reworded (pp. 65-66).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2000"/>
                                        <p:tgtEl>
                                          <p:spTgt spid="266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627"/>
                                        </p:tgtEl>
                                        <p:attrNameLst>
                                          <p:attrName>style.visibility</p:attrName>
                                        </p:attrNameLst>
                                      </p:cBhvr>
                                      <p:to>
                                        <p:strVal val="visible"/>
                                      </p:to>
                                    </p:set>
                                    <p:animEffect transition="in" filter="fade">
                                      <p:cBhvr>
                                        <p:cTn id="10" dur="20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3600"/>
              <a:t>10 Mission Statement Objectives </a:t>
            </a:r>
          </a:p>
        </p:txBody>
      </p:sp>
      <p:sp>
        <p:nvSpPr>
          <p:cNvPr id="27651" name="Rectangle 3"/>
          <p:cNvSpPr>
            <a:spLocks noGrp="1" noChangeArrowheads="1"/>
          </p:cNvSpPr>
          <p:nvPr>
            <p:ph type="body" idx="1"/>
          </p:nvPr>
        </p:nvSpPr>
        <p:spPr/>
        <p:txBody>
          <a:bodyPr/>
          <a:lstStyle/>
          <a:p>
            <a:pPr marL="609600" indent="-609600">
              <a:lnSpc>
                <a:spcPct val="80000"/>
              </a:lnSpc>
              <a:buFontTx/>
              <a:buAutoNum type="arabicPeriod"/>
            </a:pPr>
            <a:r>
              <a:rPr lang="en-US" sz="2000"/>
              <a:t>Does it clearly state the function of the institution?</a:t>
            </a:r>
          </a:p>
          <a:p>
            <a:pPr marL="609600" indent="-609600">
              <a:lnSpc>
                <a:spcPct val="80000"/>
              </a:lnSpc>
              <a:buFontTx/>
              <a:buAutoNum type="arabicPeriod"/>
            </a:pPr>
            <a:r>
              <a:rPr lang="en-US" sz="2000"/>
              <a:t>Is it distinct from the other statements?</a:t>
            </a:r>
          </a:p>
          <a:p>
            <a:pPr marL="609600" indent="-609600">
              <a:lnSpc>
                <a:spcPct val="80000"/>
              </a:lnSpc>
              <a:buFontTx/>
              <a:buAutoNum type="arabicPeriod"/>
            </a:pPr>
            <a:r>
              <a:rPr lang="en-US" sz="2000"/>
              <a:t>Is it short, to the point, and understandable?</a:t>
            </a:r>
          </a:p>
          <a:p>
            <a:pPr marL="609600" indent="-609600">
              <a:lnSpc>
                <a:spcPct val="80000"/>
              </a:lnSpc>
              <a:buFontTx/>
              <a:buAutoNum type="arabicPeriod"/>
            </a:pPr>
            <a:r>
              <a:rPr lang="en-US" sz="2000"/>
              <a:t>Is it continuing in nature?</a:t>
            </a:r>
          </a:p>
          <a:p>
            <a:pPr marL="609600" indent="-609600">
              <a:lnSpc>
                <a:spcPct val="80000"/>
              </a:lnSpc>
              <a:buFontTx/>
              <a:buAutoNum type="arabicPeriod"/>
            </a:pPr>
            <a:r>
              <a:rPr lang="en-US" sz="2000"/>
              <a:t>Does it state to whom your institution is accountable?</a:t>
            </a:r>
          </a:p>
          <a:p>
            <a:pPr marL="609600" indent="-609600">
              <a:lnSpc>
                <a:spcPct val="80000"/>
              </a:lnSpc>
              <a:buFontTx/>
              <a:buAutoNum type="arabicPeriod"/>
            </a:pPr>
            <a:r>
              <a:rPr lang="en-US" sz="2000"/>
              <a:t>Does it identify the primary student? </a:t>
            </a:r>
          </a:p>
          <a:p>
            <a:pPr marL="609600" indent="-609600">
              <a:lnSpc>
                <a:spcPct val="80000"/>
              </a:lnSpc>
              <a:buFontTx/>
              <a:buAutoNum type="arabicPeriod"/>
            </a:pPr>
            <a:r>
              <a:rPr lang="en-US" sz="2000"/>
              <a:t>Does it identify primary student market segments? </a:t>
            </a:r>
          </a:p>
          <a:p>
            <a:pPr marL="609600" indent="-609600">
              <a:lnSpc>
                <a:spcPct val="80000"/>
              </a:lnSpc>
              <a:buFontTx/>
              <a:buAutoNum type="arabicPeriod"/>
            </a:pPr>
            <a:r>
              <a:rPr lang="en-US" sz="2000"/>
              <a:t>Does it identify scope: international, regional or local?</a:t>
            </a:r>
          </a:p>
          <a:p>
            <a:pPr marL="609600" indent="-609600">
              <a:lnSpc>
                <a:spcPct val="80000"/>
              </a:lnSpc>
              <a:buFontTx/>
              <a:buAutoNum type="arabicPeriod"/>
            </a:pPr>
            <a:r>
              <a:rPr lang="en-US" sz="2000"/>
              <a:t>Does it communicate a commitment to the local community market segments?</a:t>
            </a:r>
          </a:p>
          <a:p>
            <a:pPr marL="609600" indent="-609600">
              <a:lnSpc>
                <a:spcPct val="80000"/>
              </a:lnSpc>
              <a:buFontTx/>
              <a:buAutoNum type="arabicPeriod"/>
            </a:pPr>
            <a:r>
              <a:rPr lang="en-US" sz="2000"/>
              <a:t>Does it address integrity and ethics?</a:t>
            </a:r>
          </a:p>
          <a:p>
            <a:pPr marL="609600" indent="-609600">
              <a:lnSpc>
                <a:spcPct val="80000"/>
              </a:lnSpc>
              <a:buFontTx/>
              <a:buAutoNum type="arabicPeriod"/>
            </a:pPr>
            <a:endParaRPr lang="en-US" sz="20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2000"/>
                                        <p:tgtEl>
                                          <p:spTgt spid="276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651"/>
                                        </p:tgtEl>
                                        <p:attrNameLst>
                                          <p:attrName>style.visibility</p:attrName>
                                        </p:attrNameLst>
                                      </p:cBhvr>
                                      <p:to>
                                        <p:strVal val="visible"/>
                                      </p:to>
                                    </p:set>
                                    <p:animEffect transition="in" filter="fade">
                                      <p:cBhvr>
                                        <p:cTn id="10" dur="2000"/>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2800" b="1"/>
              <a:t>EXTERNAL ENVIRONMENT ANALYSIS WORKSHEETS </a:t>
            </a:r>
            <a:r>
              <a:rPr lang="en-US" sz="2800"/>
              <a:t>(pp. 106-109)</a:t>
            </a:r>
          </a:p>
        </p:txBody>
      </p:sp>
      <p:sp>
        <p:nvSpPr>
          <p:cNvPr id="28675" name="Rectangle 3"/>
          <p:cNvSpPr>
            <a:spLocks noGrp="1" noChangeArrowheads="1"/>
          </p:cNvSpPr>
          <p:nvPr>
            <p:ph type="body" idx="1"/>
          </p:nvPr>
        </p:nvSpPr>
        <p:spPr/>
        <p:txBody>
          <a:bodyPr/>
          <a:lstStyle/>
          <a:p>
            <a:pPr marL="609600" indent="-609600">
              <a:lnSpc>
                <a:spcPct val="90000"/>
              </a:lnSpc>
            </a:pPr>
            <a:r>
              <a:rPr lang="en-US" sz="2000" i="1"/>
              <a:t>Look for trends—what is going on now and how this relates to past trends that have influenced your institution's performance.  List </a:t>
            </a:r>
            <a:r>
              <a:rPr lang="en-US" sz="2000" b="1" i="1"/>
              <a:t>key opportunities and threats</a:t>
            </a:r>
            <a:r>
              <a:rPr lang="en-US" sz="2000" i="1"/>
              <a:t> for each of the following environmental sectors:</a:t>
            </a:r>
            <a:r>
              <a:rPr lang="en-US"/>
              <a:t> </a:t>
            </a:r>
          </a:p>
          <a:p>
            <a:pPr marL="990600" lvl="1" indent="-533400" algn="just">
              <a:lnSpc>
                <a:spcPct val="90000"/>
              </a:lnSpc>
              <a:buFontTx/>
              <a:buChar char="o"/>
            </a:pPr>
            <a:r>
              <a:rPr lang="en-US" sz="1800"/>
              <a:t>GOVERNMENT</a:t>
            </a:r>
          </a:p>
          <a:p>
            <a:pPr marL="990600" lvl="1" indent="-533400" algn="just">
              <a:lnSpc>
                <a:spcPct val="90000"/>
              </a:lnSpc>
              <a:buFontTx/>
              <a:buChar char="o"/>
            </a:pPr>
            <a:r>
              <a:rPr lang="en-US" sz="1800"/>
              <a:t>ECONOMY </a:t>
            </a:r>
          </a:p>
          <a:p>
            <a:pPr marL="990600" lvl="1" indent="-533400" algn="just">
              <a:lnSpc>
                <a:spcPct val="90000"/>
              </a:lnSpc>
              <a:buFontTx/>
              <a:buChar char="o"/>
            </a:pPr>
            <a:r>
              <a:rPr lang="en-US" sz="1800"/>
              <a:t>TECHNOLOGY</a:t>
            </a:r>
          </a:p>
          <a:p>
            <a:pPr marL="990600" lvl="1" indent="-533400" algn="just">
              <a:lnSpc>
                <a:spcPct val="90000"/>
              </a:lnSpc>
              <a:buFontTx/>
              <a:buChar char="o"/>
            </a:pPr>
            <a:r>
              <a:rPr lang="en-US" sz="1800"/>
              <a:t>SOCIAL TRENDS </a:t>
            </a:r>
          </a:p>
          <a:p>
            <a:pPr marL="990600" lvl="1" indent="-533400" algn="just">
              <a:lnSpc>
                <a:spcPct val="90000"/>
              </a:lnSpc>
              <a:buFontTx/>
              <a:buChar char="o"/>
            </a:pPr>
            <a:r>
              <a:rPr lang="en-US" sz="1800"/>
              <a:t>STUDENTS</a:t>
            </a:r>
            <a:r>
              <a:rPr lang="en-US"/>
              <a:t> </a:t>
            </a:r>
            <a:endParaRPr lang="en-US" sz="1800"/>
          </a:p>
          <a:p>
            <a:pPr marL="990600" lvl="1" indent="-533400">
              <a:lnSpc>
                <a:spcPct val="90000"/>
              </a:lnSpc>
              <a:buFontTx/>
              <a:buChar char="o"/>
            </a:pPr>
            <a:r>
              <a:rPr lang="en-US" sz="1800"/>
              <a:t>FUNDING SOURCES/SPONSORSHIP</a:t>
            </a:r>
          </a:p>
          <a:p>
            <a:pPr marL="990600" lvl="1" indent="-533400">
              <a:lnSpc>
                <a:spcPct val="90000"/>
              </a:lnSpc>
              <a:buFontTx/>
              <a:buChar char="o"/>
            </a:pPr>
            <a:r>
              <a:rPr lang="en-US" sz="2000"/>
              <a:t>COMPETING EDUCATIONAL INSTITUTIONS</a:t>
            </a:r>
            <a:r>
              <a:rPr lang="en-US"/>
              <a:t> </a:t>
            </a:r>
            <a:endParaRPr lang="en-US" sz="1800"/>
          </a:p>
          <a:p>
            <a:pPr marL="990600" lvl="1" indent="-533400">
              <a:lnSpc>
                <a:spcPct val="90000"/>
              </a:lnSpc>
              <a:buFontTx/>
              <a:buChar char="o"/>
            </a:pPr>
            <a:endParaRPr lang="en-US" sz="18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fade">
                                      <p:cBhvr>
                                        <p:cTn id="7" dur="2000"/>
                                        <p:tgtEl>
                                          <p:spTgt spid="286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675"/>
                                        </p:tgtEl>
                                        <p:attrNameLst>
                                          <p:attrName>style.visibility</p:attrName>
                                        </p:attrNameLst>
                                      </p:cBhvr>
                                      <p:to>
                                        <p:strVal val="visible"/>
                                      </p:to>
                                    </p:set>
                                    <p:animEffect transition="in" filter="fade">
                                      <p:cBhvr>
                                        <p:cTn id="10" dur="20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2800" i="1"/>
              <a:t>Evaluate your external analysis:</a:t>
            </a:r>
          </a:p>
        </p:txBody>
      </p:sp>
      <p:sp>
        <p:nvSpPr>
          <p:cNvPr id="29699" name="Rectangle 3"/>
          <p:cNvSpPr>
            <a:spLocks noGrp="1" noChangeArrowheads="1"/>
          </p:cNvSpPr>
          <p:nvPr>
            <p:ph type="body" idx="1"/>
          </p:nvPr>
        </p:nvSpPr>
        <p:spPr/>
        <p:txBody>
          <a:bodyPr/>
          <a:lstStyle/>
          <a:p>
            <a:r>
              <a:rPr lang="en-US" sz="2000"/>
              <a:t>Have you listed several international/national trends that affect the institution?</a:t>
            </a:r>
          </a:p>
          <a:p>
            <a:r>
              <a:rPr lang="en-US" sz="2000"/>
              <a:t>Have you listed several local trends that affect the institution? </a:t>
            </a:r>
          </a:p>
          <a:p>
            <a:r>
              <a:rPr lang="en-US" sz="2000"/>
              <a:t>Have you identified trends unique to your institution? </a:t>
            </a:r>
          </a:p>
          <a:p>
            <a:r>
              <a:rPr lang="en-US" sz="2000"/>
              <a:t>Have you listed several of your most important competitors?  What is distinctive about them?</a:t>
            </a:r>
            <a:r>
              <a:rPr lang="en-US"/>
              <a:t> </a:t>
            </a:r>
          </a:p>
          <a:p>
            <a:r>
              <a:rPr lang="en-US" sz="1800"/>
              <a:t>Which competitors are growing, becoming stronger?</a:t>
            </a:r>
          </a:p>
          <a:p>
            <a:r>
              <a:rPr lang="en-US" sz="2000"/>
              <a:t>Which competitors are declining? </a:t>
            </a:r>
          </a:p>
          <a:p>
            <a:r>
              <a:rPr lang="en-US" sz="2000"/>
              <a:t>What are the successful ones doing to cause their growth/vibrancy?</a:t>
            </a:r>
            <a:r>
              <a:rPr lang="en-US"/>
              <a:t>  </a:t>
            </a:r>
          </a:p>
          <a:p>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2000"/>
                                        <p:tgtEl>
                                          <p:spTgt spid="296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699"/>
                                        </p:tgtEl>
                                        <p:attrNameLst>
                                          <p:attrName>style.visibility</p:attrName>
                                        </p:attrNameLst>
                                      </p:cBhvr>
                                      <p:to>
                                        <p:strVal val="visible"/>
                                      </p:to>
                                    </p:set>
                                    <p:animEffect transition="in" filter="fade">
                                      <p:cBhvr>
                                        <p:cTn id="10" dur="20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z="3200" i="1"/>
              <a:t>Evaluate your external analysis: cont’d</a:t>
            </a:r>
          </a:p>
        </p:txBody>
      </p:sp>
      <p:sp>
        <p:nvSpPr>
          <p:cNvPr id="30723" name="Rectangle 3"/>
          <p:cNvSpPr>
            <a:spLocks noGrp="1" noChangeArrowheads="1"/>
          </p:cNvSpPr>
          <p:nvPr>
            <p:ph type="body" idx="1"/>
          </p:nvPr>
        </p:nvSpPr>
        <p:spPr/>
        <p:txBody>
          <a:bodyPr/>
          <a:lstStyle/>
          <a:p>
            <a:r>
              <a:rPr lang="en-US" sz="2000"/>
              <a:t>Is there a motivation problem?  Is it centered in one segment of the institution or is it broadly felt? </a:t>
            </a:r>
          </a:p>
          <a:p>
            <a:r>
              <a:rPr lang="en-US" sz="2000"/>
              <a:t>Is your current strategy defined?  Is it based upon a strategic plan?  Is it working? </a:t>
            </a:r>
          </a:p>
          <a:p>
            <a:r>
              <a:rPr lang="en-US" sz="2000"/>
              <a:t>How efficient are operations?  Where could improvements be made?</a:t>
            </a:r>
            <a:r>
              <a:rPr lang="en-US"/>
              <a:t> </a:t>
            </a:r>
          </a:p>
          <a:p>
            <a:r>
              <a:rPr lang="en-US" sz="2000"/>
              <a:t>What is your synopsis of the current management situation?  How strong are your managers?  Are there obvious weaknesses?</a:t>
            </a:r>
          </a:p>
          <a:p>
            <a:endParaRPr lang="en-US" sz="20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2000"/>
                                        <p:tgtEl>
                                          <p:spTgt spid="307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723"/>
                                        </p:tgtEl>
                                        <p:attrNameLst>
                                          <p:attrName>style.visibility</p:attrName>
                                        </p:attrNameLst>
                                      </p:cBhvr>
                                      <p:to>
                                        <p:strVal val="visible"/>
                                      </p:to>
                                    </p:set>
                                    <p:animEffect transition="in" filter="fade">
                                      <p:cBhvr>
                                        <p:cTn id="10" dur="20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600" b="1"/>
              <a:t>INTERNAL ANALYSIS WORKSHEETS</a:t>
            </a:r>
            <a:r>
              <a:rPr lang="en-US" sz="3600"/>
              <a:t> </a:t>
            </a:r>
          </a:p>
        </p:txBody>
      </p:sp>
      <p:sp>
        <p:nvSpPr>
          <p:cNvPr id="34819" name="Rectangle 3"/>
          <p:cNvSpPr>
            <a:spLocks noGrp="1" noChangeArrowheads="1"/>
          </p:cNvSpPr>
          <p:nvPr>
            <p:ph type="body" idx="1"/>
          </p:nvPr>
        </p:nvSpPr>
        <p:spPr/>
        <p:txBody>
          <a:bodyPr/>
          <a:lstStyle/>
          <a:p>
            <a:pPr marL="609600" indent="-609600">
              <a:lnSpc>
                <a:spcPct val="90000"/>
              </a:lnSpc>
            </a:pPr>
            <a:r>
              <a:rPr lang="en-US" sz="1800"/>
              <a:t>MANAGEMENT AND PLANNING SYSTEMS (pp. 109-112)</a:t>
            </a:r>
            <a:endParaRPr lang="en-US" sz="1800" i="1"/>
          </a:p>
          <a:p>
            <a:pPr marL="990600" lvl="1" indent="-533400">
              <a:lnSpc>
                <a:spcPct val="90000"/>
              </a:lnSpc>
              <a:buFontTx/>
              <a:buNone/>
            </a:pPr>
            <a:endParaRPr lang="en-US" sz="1800" i="1"/>
          </a:p>
          <a:p>
            <a:pPr marL="990600" lvl="1" indent="-533400">
              <a:lnSpc>
                <a:spcPct val="90000"/>
              </a:lnSpc>
            </a:pPr>
            <a:r>
              <a:rPr lang="en-US" sz="1800" i="1"/>
              <a:t>Use these questions to help you prepare your strengths and weaknesses list for the management and planning systems portion of your institution's operation:</a:t>
            </a:r>
          </a:p>
          <a:p>
            <a:pPr marL="1371600" lvl="2" indent="-457200">
              <a:lnSpc>
                <a:spcPct val="90000"/>
              </a:lnSpc>
            </a:pPr>
            <a:endParaRPr lang="en-US" sz="2000" i="1"/>
          </a:p>
          <a:p>
            <a:pPr marL="1371600" lvl="2" indent="-457200">
              <a:lnSpc>
                <a:spcPct val="90000"/>
              </a:lnSpc>
            </a:pPr>
            <a:r>
              <a:rPr lang="en-US" sz="2000" i="1"/>
              <a:t>Do you have a strategic planning system?</a:t>
            </a:r>
            <a:r>
              <a:rPr lang="en-US" sz="2000"/>
              <a:t> </a:t>
            </a:r>
          </a:p>
          <a:p>
            <a:pPr marL="1371600" lvl="2" indent="-457200">
              <a:lnSpc>
                <a:spcPct val="90000"/>
              </a:lnSpc>
            </a:pPr>
            <a:r>
              <a:rPr lang="en-US" sz="2000"/>
              <a:t>How does it work?</a:t>
            </a:r>
          </a:p>
          <a:p>
            <a:pPr marL="1371600" lvl="2" indent="-457200">
              <a:lnSpc>
                <a:spcPct val="90000"/>
              </a:lnSpc>
            </a:pPr>
            <a:r>
              <a:rPr lang="en-US" sz="2000"/>
              <a:t>Is the structure of your institution allowing effective use of resources?</a:t>
            </a:r>
          </a:p>
          <a:p>
            <a:pPr marL="1371600" lvl="2" indent="-457200">
              <a:lnSpc>
                <a:spcPct val="90000"/>
              </a:lnSpc>
            </a:pPr>
            <a:r>
              <a:rPr lang="en-US" sz="2000"/>
              <a:t>Is control centralized or decentralized? </a:t>
            </a:r>
          </a:p>
          <a:p>
            <a:pPr marL="1371600" lvl="2" indent="-457200">
              <a:lnSpc>
                <a:spcPct val="90000"/>
              </a:lnSpc>
            </a:pPr>
            <a:r>
              <a:rPr lang="en-US" sz="2000"/>
              <a:t>Are performance measures and information system controls in evidence?  What are they?</a:t>
            </a:r>
          </a:p>
          <a:p>
            <a:pPr marL="1371600" lvl="2" indent="-457200">
              <a:lnSpc>
                <a:spcPct val="90000"/>
              </a:lnSpc>
            </a:pPr>
            <a:r>
              <a:rPr lang="en-US" sz="2000"/>
              <a:t>What staffing needs do you have?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2000"/>
                                        <p:tgtEl>
                                          <p:spTgt spid="348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819"/>
                                        </p:tgtEl>
                                        <p:attrNameLst>
                                          <p:attrName>style.visibility</p:attrName>
                                        </p:attrNameLst>
                                      </p:cBhvr>
                                      <p:to>
                                        <p:strVal val="visible"/>
                                      </p:to>
                                    </p:set>
                                    <p:animEffect transition="in" filter="fade">
                                      <p:cBhvr>
                                        <p:cTn id="10" dur="2000"/>
                                        <p:tgtEl>
                                          <p:spTgt spid="34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p:bldLst>
  </p:timing>
</p:sld>
</file>

<file path=ppt/theme/theme1.xml><?xml version="1.0" encoding="utf-8"?>
<a:theme xmlns:a="http://schemas.openxmlformats.org/drawingml/2006/main" name="Idea design template">
  <a:themeElements>
    <a:clrScheme name="Idea design template 6">
      <a:dk1>
        <a:srgbClr val="333333"/>
      </a:dk1>
      <a:lt1>
        <a:srgbClr val="C0C0C0"/>
      </a:lt1>
      <a:dk2>
        <a:srgbClr val="98462C"/>
      </a:dk2>
      <a:lt2>
        <a:srgbClr val="800000"/>
      </a:lt2>
      <a:accent1>
        <a:srgbClr val="FFDC85"/>
      </a:accent1>
      <a:accent2>
        <a:srgbClr val="946C3C"/>
      </a:accent2>
      <a:accent3>
        <a:srgbClr val="DCDCDC"/>
      </a:accent3>
      <a:accent4>
        <a:srgbClr val="2A2A2A"/>
      </a:accent4>
      <a:accent5>
        <a:srgbClr val="FFEBC2"/>
      </a:accent5>
      <a:accent6>
        <a:srgbClr val="866135"/>
      </a:accent6>
      <a:hlink>
        <a:srgbClr val="FF9933"/>
      </a:hlink>
      <a:folHlink>
        <a:srgbClr val="FF6600"/>
      </a:folHlink>
    </a:clrScheme>
    <a:fontScheme name="Idea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Idea design template 1">
        <a:dk1>
          <a:srgbClr val="000000"/>
        </a:dk1>
        <a:lt1>
          <a:srgbClr val="FFFFFF"/>
        </a:lt1>
        <a:dk2>
          <a:srgbClr val="763B00"/>
        </a:dk2>
        <a:lt2>
          <a:srgbClr val="808080"/>
        </a:lt2>
        <a:accent1>
          <a:srgbClr val="EBD7B3"/>
        </a:accent1>
        <a:accent2>
          <a:srgbClr val="333399"/>
        </a:accent2>
        <a:accent3>
          <a:srgbClr val="FFFFFF"/>
        </a:accent3>
        <a:accent4>
          <a:srgbClr val="000000"/>
        </a:accent4>
        <a:accent5>
          <a:srgbClr val="F3E8D6"/>
        </a:accent5>
        <a:accent6>
          <a:srgbClr val="2D2D8A"/>
        </a:accent6>
        <a:hlink>
          <a:srgbClr val="CA6B02"/>
        </a:hlink>
        <a:folHlink>
          <a:srgbClr val="CC9900"/>
        </a:folHlink>
      </a:clrScheme>
      <a:clrMap bg1="lt1" tx1="dk1" bg2="lt2" tx2="dk2" accent1="accent1" accent2="accent2" accent3="accent3" accent4="accent4" accent5="accent5" accent6="accent6" hlink="hlink" folHlink="folHlink"/>
    </a:extraClrScheme>
    <a:extraClrScheme>
      <a:clrScheme name="Idea design template 2">
        <a:dk1>
          <a:srgbClr val="000000"/>
        </a:dk1>
        <a:lt1>
          <a:srgbClr val="FFFFCC"/>
        </a:lt1>
        <a:dk2>
          <a:srgbClr val="AB3201"/>
        </a:dk2>
        <a:lt2>
          <a:srgbClr val="969696"/>
        </a:lt2>
        <a:accent1>
          <a:srgbClr val="FFEE99"/>
        </a:accent1>
        <a:accent2>
          <a:srgbClr val="FF6600"/>
        </a:accent2>
        <a:accent3>
          <a:srgbClr val="FFFFE2"/>
        </a:accent3>
        <a:accent4>
          <a:srgbClr val="000000"/>
        </a:accent4>
        <a:accent5>
          <a:srgbClr val="FFF5CA"/>
        </a:accent5>
        <a:accent6>
          <a:srgbClr val="E75C00"/>
        </a:accent6>
        <a:hlink>
          <a:srgbClr val="CC9900"/>
        </a:hlink>
        <a:folHlink>
          <a:srgbClr val="FF6600"/>
        </a:folHlink>
      </a:clrScheme>
      <a:clrMap bg1="lt1" tx1="dk1" bg2="lt2" tx2="dk2" accent1="accent1" accent2="accent2" accent3="accent3" accent4="accent4" accent5="accent5" accent6="accent6" hlink="hlink" folHlink="folHlink"/>
    </a:extraClrScheme>
    <a:extraClrScheme>
      <a:clrScheme name="Idea design template 3">
        <a:dk1>
          <a:srgbClr val="000000"/>
        </a:dk1>
        <a:lt1>
          <a:srgbClr val="FFFFD9"/>
        </a:lt1>
        <a:dk2>
          <a:srgbClr val="775D1B"/>
        </a:dk2>
        <a:lt2>
          <a:srgbClr val="777777"/>
        </a:lt2>
        <a:accent1>
          <a:srgbClr val="FFFFEF"/>
        </a:accent1>
        <a:accent2>
          <a:srgbClr val="996633"/>
        </a:accent2>
        <a:accent3>
          <a:srgbClr val="FFFFE9"/>
        </a:accent3>
        <a:accent4>
          <a:srgbClr val="000000"/>
        </a:accent4>
        <a:accent5>
          <a:srgbClr val="FFFFF6"/>
        </a:accent5>
        <a:accent6>
          <a:srgbClr val="8A5C2D"/>
        </a:accent6>
        <a:hlink>
          <a:srgbClr val="FF9933"/>
        </a:hlink>
        <a:folHlink>
          <a:srgbClr val="663300"/>
        </a:folHlink>
      </a:clrScheme>
      <a:clrMap bg1="lt1" tx1="dk1" bg2="lt2" tx2="dk2" accent1="accent1" accent2="accent2" accent3="accent3" accent4="accent4" accent5="accent5" accent6="accent6" hlink="hlink" folHlink="folHlink"/>
    </a:extraClrScheme>
    <a:extraClrScheme>
      <a:clrScheme name="Idea design template 4">
        <a:dk1>
          <a:srgbClr val="663300"/>
        </a:dk1>
        <a:lt1>
          <a:srgbClr val="CC9900"/>
        </a:lt1>
        <a:dk2>
          <a:srgbClr val="9A4838"/>
        </a:dk2>
        <a:lt2>
          <a:srgbClr val="005A58"/>
        </a:lt2>
        <a:accent1>
          <a:srgbClr val="F8E68C"/>
        </a:accent1>
        <a:accent2>
          <a:srgbClr val="C9AC33"/>
        </a:accent2>
        <a:accent3>
          <a:srgbClr val="E2CAAA"/>
        </a:accent3>
        <a:accent4>
          <a:srgbClr val="562A00"/>
        </a:accent4>
        <a:accent5>
          <a:srgbClr val="FBF0C5"/>
        </a:accent5>
        <a:accent6>
          <a:srgbClr val="B69B2D"/>
        </a:accent6>
        <a:hlink>
          <a:srgbClr val="C84F04"/>
        </a:hlink>
        <a:folHlink>
          <a:srgbClr val="996633"/>
        </a:folHlink>
      </a:clrScheme>
      <a:clrMap bg1="lt1" tx1="dk1" bg2="lt2" tx2="dk2" accent1="accent1" accent2="accent2" accent3="accent3" accent4="accent4" accent5="accent5" accent6="accent6" hlink="hlink" folHlink="folHlink"/>
    </a:extraClrScheme>
    <a:extraClrScheme>
      <a:clrScheme name="Idea design template 5">
        <a:dk1>
          <a:srgbClr val="000000"/>
        </a:dk1>
        <a:lt1>
          <a:srgbClr val="0099CC"/>
        </a:lt1>
        <a:dk2>
          <a:srgbClr val="7D4227"/>
        </a:dk2>
        <a:lt2>
          <a:srgbClr val="003366"/>
        </a:lt2>
        <a:accent1>
          <a:srgbClr val="0099CC"/>
        </a:accent1>
        <a:accent2>
          <a:srgbClr val="CC9900"/>
        </a:accent2>
        <a:accent3>
          <a:srgbClr val="AACAE2"/>
        </a:accent3>
        <a:accent4>
          <a:srgbClr val="000000"/>
        </a:accent4>
        <a:accent5>
          <a:srgbClr val="AACAE2"/>
        </a:accent5>
        <a:accent6>
          <a:srgbClr val="B98A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Idea design template 6">
        <a:dk1>
          <a:srgbClr val="333333"/>
        </a:dk1>
        <a:lt1>
          <a:srgbClr val="C0C0C0"/>
        </a:lt1>
        <a:dk2>
          <a:srgbClr val="98462C"/>
        </a:dk2>
        <a:lt2>
          <a:srgbClr val="800000"/>
        </a:lt2>
        <a:accent1>
          <a:srgbClr val="FFDC85"/>
        </a:accent1>
        <a:accent2>
          <a:srgbClr val="946C3C"/>
        </a:accent2>
        <a:accent3>
          <a:srgbClr val="DCDCDC"/>
        </a:accent3>
        <a:accent4>
          <a:srgbClr val="2A2A2A"/>
        </a:accent4>
        <a:accent5>
          <a:srgbClr val="FFEBC2"/>
        </a:accent5>
        <a:accent6>
          <a:srgbClr val="866135"/>
        </a:accent6>
        <a:hlink>
          <a:srgbClr val="FF9933"/>
        </a:hlink>
        <a:folHlink>
          <a:srgbClr val="FF6600"/>
        </a:folHlink>
      </a:clrScheme>
      <a:clrMap bg1="lt1" tx1="dk1" bg2="lt2" tx2="dk2" accent1="accent1" accent2="accent2" accent3="accent3" accent4="accent4" accent5="accent5" accent6="accent6" hlink="hlink" folHlink="folHlink"/>
    </a:extraClrScheme>
    <a:extraClrScheme>
      <a:clrScheme name="Idea design template 7">
        <a:dk1>
          <a:srgbClr val="493737"/>
        </a:dk1>
        <a:lt1>
          <a:srgbClr val="9DA092"/>
        </a:lt1>
        <a:dk2>
          <a:srgbClr val="C5C5BF"/>
        </a:dk2>
        <a:lt2>
          <a:srgbClr val="777777"/>
        </a:lt2>
        <a:accent1>
          <a:srgbClr val="999079"/>
        </a:accent1>
        <a:accent2>
          <a:srgbClr val="C68162"/>
        </a:accent2>
        <a:accent3>
          <a:srgbClr val="CCCDC7"/>
        </a:accent3>
        <a:accent4>
          <a:srgbClr val="3D2D2D"/>
        </a:accent4>
        <a:accent5>
          <a:srgbClr val="CAC6BE"/>
        </a:accent5>
        <a:accent6>
          <a:srgbClr val="B3745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Idea design template 8">
        <a:dk1>
          <a:srgbClr val="663300"/>
        </a:dk1>
        <a:lt1>
          <a:srgbClr val="BB976B"/>
        </a:lt1>
        <a:dk2>
          <a:srgbClr val="DFC08D"/>
        </a:dk2>
        <a:lt2>
          <a:srgbClr val="2D2015"/>
        </a:lt2>
        <a:accent1>
          <a:srgbClr val="B46F48"/>
        </a:accent1>
        <a:accent2>
          <a:srgbClr val="8F5F2F"/>
        </a:accent2>
        <a:accent3>
          <a:srgbClr val="DAC9BA"/>
        </a:accent3>
        <a:accent4>
          <a:srgbClr val="562A00"/>
        </a:accent4>
        <a:accent5>
          <a:srgbClr val="D6BBB1"/>
        </a:accent5>
        <a:accent6>
          <a:srgbClr val="81552A"/>
        </a:accent6>
        <a:hlink>
          <a:srgbClr val="CCB400"/>
        </a:hlink>
        <a:folHlink>
          <a:srgbClr val="B4BFC0"/>
        </a:folHlink>
      </a:clrScheme>
      <a:clrMap bg1="lt1" tx1="dk1" bg2="lt2" tx2="dk2" accent1="accent1" accent2="accent2" accent3="accent3" accent4="accent4" accent5="accent5" accent6="accent6" hlink="hlink" folHlink="folHlink"/>
    </a:extraClrScheme>
    <a:extraClrScheme>
      <a:clrScheme name="Idea design template 9">
        <a:dk1>
          <a:srgbClr val="000000"/>
        </a:dk1>
        <a:lt1>
          <a:srgbClr val="FFFFFF"/>
        </a:lt1>
        <a:dk2>
          <a:srgbClr val="777777"/>
        </a:dk2>
        <a:lt2>
          <a:srgbClr val="333333"/>
        </a:lt2>
        <a:accent1>
          <a:srgbClr val="C0C0C0"/>
        </a:accent1>
        <a:accent2>
          <a:srgbClr val="808080"/>
        </a:accent2>
        <a:accent3>
          <a:srgbClr val="FFFFFF"/>
        </a:accent3>
        <a:accent4>
          <a:srgbClr val="000000"/>
        </a:accent4>
        <a:accent5>
          <a:srgbClr val="DCDCDC"/>
        </a:accent5>
        <a:accent6>
          <a:srgbClr val="737373"/>
        </a:accent6>
        <a:hlink>
          <a:srgbClr val="4D4D4D"/>
        </a:hlink>
        <a:folHlink>
          <a:srgbClr val="F8F8F8"/>
        </a:folHlink>
      </a:clrScheme>
      <a:clrMap bg1="lt1" tx1="dk1" bg2="lt2" tx2="dk2" accent1="accent1" accent2="accent2" accent3="accent3" accent4="accent4" accent5="accent5" accent6="accent6" hlink="hlink" folHlink="folHlink"/>
    </a:extraClrScheme>
    <a:extraClrScheme>
      <a:clrScheme name="Idea design template 10">
        <a:dk1>
          <a:srgbClr val="000000"/>
        </a:dk1>
        <a:lt1>
          <a:srgbClr val="FFFFFF"/>
        </a:lt1>
        <a:dk2>
          <a:srgbClr val="A84204"/>
        </a:dk2>
        <a:lt2>
          <a:srgbClr val="808080"/>
        </a:lt2>
        <a:accent1>
          <a:srgbClr val="FFDB99"/>
        </a:accent1>
        <a:accent2>
          <a:srgbClr val="FEEACA"/>
        </a:accent2>
        <a:accent3>
          <a:srgbClr val="FFFFFF"/>
        </a:accent3>
        <a:accent4>
          <a:srgbClr val="000000"/>
        </a:accent4>
        <a:accent5>
          <a:srgbClr val="FFEACA"/>
        </a:accent5>
        <a:accent6>
          <a:srgbClr val="E6D4B7"/>
        </a:accent6>
        <a:hlink>
          <a:srgbClr val="5F5F5F"/>
        </a:hlink>
        <a:folHlink>
          <a:srgbClr val="993300"/>
        </a:folHlink>
      </a:clrScheme>
      <a:clrMap bg1="lt1" tx1="dk1" bg2="lt2" tx2="dk2" accent1="accent1" accent2="accent2" accent3="accent3" accent4="accent4" accent5="accent5" accent6="accent6" hlink="hlink" folHlink="folHlink"/>
    </a:extraClrScheme>
    <a:extraClrScheme>
      <a:clrScheme name="Idea design template 11">
        <a:dk1>
          <a:srgbClr val="800000"/>
        </a:dk1>
        <a:lt1>
          <a:srgbClr val="996633"/>
        </a:lt1>
        <a:dk2>
          <a:srgbClr val="854019"/>
        </a:dk2>
        <a:lt2>
          <a:srgbClr val="5C1F00"/>
        </a:lt2>
        <a:accent1>
          <a:srgbClr val="E5AE55"/>
        </a:accent1>
        <a:accent2>
          <a:srgbClr val="BE7960"/>
        </a:accent2>
        <a:accent3>
          <a:srgbClr val="CAB8AD"/>
        </a:accent3>
        <a:accent4>
          <a:srgbClr val="6C0000"/>
        </a:accent4>
        <a:accent5>
          <a:srgbClr val="F0D3B4"/>
        </a:accent5>
        <a:accent6>
          <a:srgbClr val="AC6D56"/>
        </a:accent6>
        <a:hlink>
          <a:srgbClr val="FFF4A5"/>
        </a:hlink>
        <a:folHlink>
          <a:srgbClr val="83650F"/>
        </a:folHlink>
      </a:clrScheme>
      <a:clrMap bg1="lt1" tx1="dk1" bg2="lt2" tx2="dk2" accent1="accent1" accent2="accent2" accent3="accent3" accent4="accent4" accent5="accent5" accent6="accent6" hlink="hlink" folHlink="folHlink"/>
    </a:extraClrScheme>
    <a:extraClrScheme>
      <a:clrScheme name="Idea design template 12">
        <a:dk1>
          <a:srgbClr val="000000"/>
        </a:dk1>
        <a:lt1>
          <a:srgbClr val="FFFFFF"/>
        </a:lt1>
        <a:dk2>
          <a:srgbClr val="954B01"/>
        </a:dk2>
        <a:lt2>
          <a:srgbClr val="969696"/>
        </a:lt2>
        <a:accent1>
          <a:srgbClr val="FBDF53"/>
        </a:accent1>
        <a:accent2>
          <a:srgbClr val="E3A803"/>
        </a:accent2>
        <a:accent3>
          <a:srgbClr val="FFFFFF"/>
        </a:accent3>
        <a:accent4>
          <a:srgbClr val="000000"/>
        </a:accent4>
        <a:accent5>
          <a:srgbClr val="FDECB3"/>
        </a:accent5>
        <a:accent6>
          <a:srgbClr val="CE9802"/>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1833</Words>
  <Application>Microsoft PowerPoint</Application>
  <PresentationFormat>On-screen Show (4:3)</PresentationFormat>
  <Paragraphs>191</Paragraphs>
  <Slides>30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Arial Black</vt:lpstr>
      <vt:lpstr>Idea design template</vt:lpstr>
      <vt:lpstr>STRATEGIC PLANNING FOR HIGHER EDUCATION</vt:lpstr>
      <vt:lpstr>STRATEGIC PLANNING FOR HIGHER EDUCATION</vt:lpstr>
      <vt:lpstr>YOUR PRESENT UNIVERSITY PURPOSE/MISSION STATEMENT (pp. 51-69)</vt:lpstr>
      <vt:lpstr>MISSION STATEMENT WORKSHEET</vt:lpstr>
      <vt:lpstr>10 Mission Statement Objectives </vt:lpstr>
      <vt:lpstr>EXTERNAL ENVIRONMENT ANALYSIS WORKSHEETS (pp. 106-109)</vt:lpstr>
      <vt:lpstr>Evaluate your external analysis:</vt:lpstr>
      <vt:lpstr>Evaluate your external analysis: cont’d</vt:lpstr>
      <vt:lpstr>INTERNAL ANALYSIS WORKSHEETS </vt:lpstr>
      <vt:lpstr>List the strengths and weaknesses of your management and planning systems:</vt:lpstr>
      <vt:lpstr>FINANCIAL RESOURCES (pp. 112-113) </vt:lpstr>
      <vt:lpstr>FINANCIAL RESOURCES (pp. 112-113)</vt:lpstr>
      <vt:lpstr>FINANCIAL RESOURCES (pp. 112-113)</vt:lpstr>
      <vt:lpstr>MARKETING RESOURCES (pp.113-115)</vt:lpstr>
      <vt:lpstr>MARKETING RESOURCES</vt:lpstr>
      <vt:lpstr>OPERATIONS OR SERVICES RESOURCES (pp. 116-117)</vt:lpstr>
      <vt:lpstr>OPERATIONS OR SERVICES RESOURCES</vt:lpstr>
      <vt:lpstr>OPERATIONS OR SERVICES RESOURCES</vt:lpstr>
      <vt:lpstr>DEVELOPMENT OF ASSUMPTIONS (pp.117-118) </vt:lpstr>
      <vt:lpstr>WORKSHEET FOR WRITING VISION STATEMENTS FOR YOUR UNIT </vt:lpstr>
      <vt:lpstr>ESTABLISHING OBJECTIVES AND KEY RESULT AREAS (pp. 119-147)</vt:lpstr>
      <vt:lpstr>OBJECTIVES WORKSHEETS (pp. 144-147)</vt:lpstr>
      <vt:lpstr>OBJECTIVES WORKSHEETS</vt:lpstr>
      <vt:lpstr>OBJECTIVES WORKSHEETS</vt:lpstr>
      <vt:lpstr>OBJECTIVES WORKSHEETS</vt:lpstr>
      <vt:lpstr>DEVELOPING STRATEGY AND ACTION PLANS (pp. 149-176) </vt:lpstr>
      <vt:lpstr>DEVELOPING STRATEGY AND ACTION PLANS</vt:lpstr>
      <vt:lpstr>DEVELOPING STRATEGY AND ACTION PLANS</vt:lpstr>
      <vt:lpstr>DEVELOPING STRATEGY AND ACTION PLANS</vt:lpstr>
      <vt:lpstr>Performance Potential Matrix </vt:lpstr>
    </vt:vector>
  </TitlesOfParts>
  <Manager/>
  <Company>OSU-Tulsa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 FOR HIGHER EDUCATION</dc:title>
  <dc:subject/>
  <dc:creator>Computer Lab</dc:creator>
  <cp:keywords/>
  <dc:description/>
  <cp:lastModifiedBy>Dana Gray</cp:lastModifiedBy>
  <cp:revision>4</cp:revision>
  <cp:lastPrinted>1601-01-01T00:00:00Z</cp:lastPrinted>
  <dcterms:created xsi:type="dcterms:W3CDTF">2005-04-24T18:33:44Z</dcterms:created>
  <dcterms:modified xsi:type="dcterms:W3CDTF">2009-03-04T18:53:00Z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TC010721431033</vt:lpwstr>
  </property>
</Properties>
</file>